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61" r:id="rId7"/>
    <p:sldLayoutId id="2147483662" r:id="rId8"/>
    <p:sldLayoutId id="2147483663" r:id="rId9"/>
    <p:sldLayoutId id="2147483665" r:id="rId10"/>
    <p:sldLayoutId id="2147483666"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219058" y="2481576"/>
            <a:ext cx="4705834"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Agency FB" panose="020B0503020202020204" pitchFamily="34" charset="0"/>
              </a:rPr>
              <a:t>CARR’S FLOWABILITY INDEX FOR BULK SOLIDS </a:t>
            </a:r>
            <a:endParaRPr dirty="0">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gency FB" panose="020B0503020202020204" pitchFamily="34" charset="0"/>
              </a:rPr>
              <a:t>ANGLE OF REPOSE </a:t>
            </a:r>
            <a:endParaRPr dirty="0">
              <a:latin typeface="Agency FB" panose="020B0503020202020204" pitchFamily="34" charset="0"/>
            </a:endParaRPr>
          </a:p>
        </p:txBody>
      </p:sp>
      <p:sp>
        <p:nvSpPr>
          <p:cNvPr id="218" name="Google Shape;218;p32"/>
          <p:cNvSpPr/>
          <p:nvPr/>
        </p:nvSpPr>
        <p:spPr>
          <a:xfrm rot="5990292">
            <a:off x="4233746" y="3457625"/>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2562598"/>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4018034"/>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3176121"/>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2157946"/>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637095"/>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latin typeface="Agency FB" panose="020B0503020202020204" pitchFamily="34" charset="0"/>
              </a:rPr>
              <a:t>POURED</a:t>
            </a:r>
            <a:endParaRPr dirty="0">
              <a:latin typeface="Agency FB" panose="020B0503020202020204" pitchFamily="34" charset="0"/>
            </a:endParaRPr>
          </a:p>
        </p:txBody>
      </p:sp>
      <p:sp>
        <p:nvSpPr>
          <p:cNvPr id="224" name="Google Shape;224;p32"/>
          <p:cNvSpPr txBox="1">
            <a:spLocks noGrp="1"/>
          </p:cNvSpPr>
          <p:nvPr>
            <p:ph type="subTitle" idx="1"/>
          </p:nvPr>
        </p:nvSpPr>
        <p:spPr>
          <a:xfrm flipH="1">
            <a:off x="715630" y="3100158"/>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mj-lt"/>
              </a:rPr>
              <a:t>It is a conical pile of loose, uncompacted bulk solid which is usually formed by pouring it through a funnel which is located at the bottom plate</a:t>
            </a:r>
            <a:endParaRPr dirty="0">
              <a:latin typeface="+mj-lt"/>
            </a:endParaRPr>
          </a:p>
        </p:txBody>
      </p:sp>
      <p:sp>
        <p:nvSpPr>
          <p:cNvPr id="225" name="Google Shape;225;p32"/>
          <p:cNvSpPr txBox="1">
            <a:spLocks noGrp="1"/>
          </p:cNvSpPr>
          <p:nvPr>
            <p:ph type="ctrTitle" idx="2"/>
          </p:nvPr>
        </p:nvSpPr>
        <p:spPr>
          <a:xfrm flipH="1">
            <a:off x="5687997" y="366064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gency FB" panose="020B0503020202020204" pitchFamily="34" charset="0"/>
              </a:rPr>
              <a:t>DYNAMIC </a:t>
            </a:r>
            <a:endParaRPr dirty="0">
              <a:latin typeface="Agency FB" panose="020B0503020202020204" pitchFamily="34" charset="0"/>
            </a:endParaRPr>
          </a:p>
        </p:txBody>
      </p:sp>
      <p:sp>
        <p:nvSpPr>
          <p:cNvPr id="226" name="Google Shape;226;p32"/>
          <p:cNvSpPr txBox="1">
            <a:spLocks noGrp="1"/>
          </p:cNvSpPr>
          <p:nvPr>
            <p:ph type="subTitle" idx="3"/>
          </p:nvPr>
        </p:nvSpPr>
        <p:spPr>
          <a:xfrm flipH="1">
            <a:off x="5694623" y="4116810"/>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This angle is measured in a slowly rotating cylinder with horizontal axis </a:t>
            </a:r>
            <a:endParaRPr dirty="0">
              <a:latin typeface="+mj-lt"/>
            </a:endParaRPr>
          </a:p>
        </p:txBody>
      </p:sp>
      <p:sp>
        <p:nvSpPr>
          <p:cNvPr id="227" name="Google Shape;227;p32"/>
          <p:cNvSpPr txBox="1">
            <a:spLocks noGrp="1"/>
          </p:cNvSpPr>
          <p:nvPr>
            <p:ph type="ctrTitle"/>
          </p:nvPr>
        </p:nvSpPr>
        <p:spPr>
          <a:xfrm flipH="1">
            <a:off x="3343913" y="3335596"/>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rPr>
              <a:t>01</a:t>
            </a:r>
            <a:endParaRPr sz="3000" dirty="0">
              <a:solidFill>
                <a:schemeClr val="lt1"/>
              </a:solidFill>
            </a:endParaRPr>
          </a:p>
        </p:txBody>
      </p:sp>
      <p:sp>
        <p:nvSpPr>
          <p:cNvPr id="228" name="Google Shape;228;p32"/>
          <p:cNvSpPr txBox="1">
            <a:spLocks noGrp="1"/>
          </p:cNvSpPr>
          <p:nvPr>
            <p:ph type="ctrTitle"/>
          </p:nvPr>
        </p:nvSpPr>
        <p:spPr>
          <a:xfrm flipH="1">
            <a:off x="5047163" y="2274687"/>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01916" y="4147084"/>
            <a:ext cx="648337" cy="461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5923059" y="1669748"/>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gency FB" panose="020B0503020202020204" pitchFamily="34" charset="0"/>
              </a:rPr>
              <a:t>DRAINED </a:t>
            </a:r>
            <a:endParaRPr dirty="0">
              <a:latin typeface="Agency FB" panose="020B0503020202020204" pitchFamily="34" charset="0"/>
            </a:endParaRPr>
          </a:p>
        </p:txBody>
      </p:sp>
      <p:sp>
        <p:nvSpPr>
          <p:cNvPr id="231" name="Google Shape;231;p32"/>
          <p:cNvSpPr txBox="1">
            <a:spLocks noGrp="1"/>
          </p:cNvSpPr>
          <p:nvPr>
            <p:ph type="subTitle" idx="5"/>
          </p:nvPr>
        </p:nvSpPr>
        <p:spPr>
          <a:xfrm flipH="1">
            <a:off x="5936311" y="2086155"/>
            <a:ext cx="2285700" cy="875400"/>
          </a:xfrm>
          <a:prstGeom prst="rect">
            <a:avLst/>
          </a:prstGeom>
        </p:spPr>
        <p:txBody>
          <a:bodyPr spcFirstLastPara="1" wrap="square" lIns="91425" tIns="91425" rIns="91425" bIns="91425" anchor="t" anchorCtr="0">
            <a:noAutofit/>
          </a:bodyPr>
          <a:lstStyle/>
          <a:p>
            <a:pPr marL="0" lvl="0" indent="0"/>
            <a:r>
              <a:rPr lang="en-US" dirty="0">
                <a:latin typeface="+mj-lt"/>
              </a:rPr>
              <a:t>Drained Angle of Repose is the slope angle of the material remaining in a container with flat bottom and central outlet after discharge </a:t>
            </a:r>
          </a:p>
        </p:txBody>
      </p:sp>
      <p:sp>
        <p:nvSpPr>
          <p:cNvPr id="2" name="TextBox 1">
            <a:extLst>
              <a:ext uri="{FF2B5EF4-FFF2-40B4-BE49-F238E27FC236}">
                <a16:creationId xmlns:a16="http://schemas.microsoft.com/office/drawing/2014/main" id="{FFE1DC5D-CF60-4D45-B7B5-3E9CDB0E1487}"/>
              </a:ext>
            </a:extLst>
          </p:cNvPr>
          <p:cNvSpPr txBox="1"/>
          <p:nvPr/>
        </p:nvSpPr>
        <p:spPr>
          <a:xfrm>
            <a:off x="1704814" y="1060081"/>
            <a:ext cx="5734372" cy="523220"/>
          </a:xfrm>
          <a:prstGeom prst="rect">
            <a:avLst/>
          </a:prstGeom>
          <a:noFill/>
        </p:spPr>
        <p:txBody>
          <a:bodyPr wrap="square" rtlCol="0">
            <a:spAutoFit/>
          </a:bodyPr>
          <a:lstStyle/>
          <a:p>
            <a:pPr algn="ctr"/>
            <a:r>
              <a:rPr lang="en-US" dirty="0"/>
              <a:t>It is the steepest angle relative to the horizontal plane which a material can be piled without slumping or the surface material sliding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69FE16-E809-4FE3-8BDB-4DADC4004C18}"/>
              </a:ext>
            </a:extLst>
          </p:cNvPr>
          <p:cNvSpPr>
            <a:spLocks noGrp="1"/>
          </p:cNvSpPr>
          <p:nvPr>
            <p:ph type="body" idx="1"/>
          </p:nvPr>
        </p:nvSpPr>
        <p:spPr>
          <a:xfrm>
            <a:off x="712480" y="992517"/>
            <a:ext cx="3519278" cy="2908800"/>
          </a:xfrm>
        </p:spPr>
        <p:txBody>
          <a:bodyPr anchor="t"/>
          <a:lstStyle/>
          <a:p>
            <a:pPr marL="127000" indent="0">
              <a:buNone/>
            </a:pPr>
            <a:r>
              <a:rPr lang="en-US">
                <a:solidFill>
                  <a:schemeClr val="accent6">
                    <a:lumMod val="75000"/>
                  </a:schemeClr>
                </a:solidFill>
                <a:latin typeface="+mj-lt"/>
              </a:rPr>
              <a:t>Angle of repose is the angle the slope of a heap of loose uncompacted material makes with the base. The </a:t>
            </a:r>
            <a:r>
              <a:rPr lang="en-US" dirty="0">
                <a:solidFill>
                  <a:schemeClr val="accent6">
                    <a:lumMod val="75000"/>
                  </a:schemeClr>
                </a:solidFill>
                <a:latin typeface="+mj-lt"/>
              </a:rPr>
              <a:t>funnel can either be fixed or moved upwards while the pile is formed to keep the distance between the tip of the funnel and the pile constant.</a:t>
            </a:r>
            <a:endParaRPr lang="en-US" dirty="0">
              <a:solidFill>
                <a:schemeClr val="accent6">
                  <a:lumMod val="75000"/>
                </a:schemeClr>
              </a:solidFill>
            </a:endParaRPr>
          </a:p>
          <a:p>
            <a:pPr marL="127000" indent="0">
              <a:buNone/>
            </a:pPr>
            <a:endParaRPr lang="en-US" dirty="0">
              <a:solidFill>
                <a:schemeClr val="accent6">
                  <a:lumMod val="75000"/>
                </a:schemeClr>
              </a:solidFill>
              <a:latin typeface="+mj-lt"/>
            </a:endParaRPr>
          </a:p>
          <a:p>
            <a:pPr marL="127000" indent="0">
              <a:buNone/>
            </a:pPr>
            <a:r>
              <a:rPr lang="en-US" dirty="0">
                <a:solidFill>
                  <a:schemeClr val="accent6">
                    <a:lumMod val="75000"/>
                  </a:schemeClr>
                </a:solidFill>
                <a:latin typeface="+mj-lt"/>
              </a:rPr>
              <a:t>The angle is calculated by taking tan</a:t>
            </a:r>
            <a:r>
              <a:rPr lang="en-US" baseline="30000" dirty="0">
                <a:solidFill>
                  <a:schemeClr val="accent6">
                    <a:lumMod val="75000"/>
                  </a:schemeClr>
                </a:solidFill>
                <a:latin typeface="+mj-lt"/>
              </a:rPr>
              <a:t>-1</a:t>
            </a:r>
            <a:r>
              <a:rPr lang="en-US">
                <a:solidFill>
                  <a:schemeClr val="accent6">
                    <a:lumMod val="75000"/>
                  </a:schemeClr>
                </a:solidFill>
                <a:latin typeface="+mj-lt"/>
              </a:rPr>
              <a:t> of the ratio of </a:t>
            </a:r>
            <a:r>
              <a:rPr lang="en-US" dirty="0">
                <a:solidFill>
                  <a:schemeClr val="accent6">
                    <a:lumMod val="75000"/>
                  </a:schemeClr>
                </a:solidFill>
                <a:latin typeface="+mj-lt"/>
              </a:rPr>
              <a:t>height </a:t>
            </a:r>
            <a:r>
              <a:rPr lang="en-US">
                <a:solidFill>
                  <a:schemeClr val="accent6">
                    <a:lumMod val="75000"/>
                  </a:schemeClr>
                </a:solidFill>
                <a:latin typeface="+mj-lt"/>
              </a:rPr>
              <a:t>of heap to radius at the base</a:t>
            </a:r>
          </a:p>
        </p:txBody>
      </p:sp>
      <p:sp>
        <p:nvSpPr>
          <p:cNvPr id="9" name="Title 8">
            <a:extLst>
              <a:ext uri="{FF2B5EF4-FFF2-40B4-BE49-F238E27FC236}">
                <a16:creationId xmlns:a16="http://schemas.microsoft.com/office/drawing/2014/main" id="{01B3B947-2586-4E0F-A248-F4602A428CF2}"/>
              </a:ext>
            </a:extLst>
          </p:cNvPr>
          <p:cNvSpPr>
            <a:spLocks noGrp="1"/>
          </p:cNvSpPr>
          <p:nvPr>
            <p:ph type="title"/>
          </p:nvPr>
        </p:nvSpPr>
        <p:spPr>
          <a:xfrm>
            <a:off x="2421000" y="230600"/>
            <a:ext cx="4302000" cy="630000"/>
          </a:xfrm>
        </p:spPr>
        <p:txBody>
          <a:bodyPr/>
          <a:lstStyle/>
          <a:p>
            <a:r>
              <a:rPr lang="en-US" dirty="0">
                <a:latin typeface="Agency FB" panose="020B0503020202020204" pitchFamily="34" charset="0"/>
              </a:rPr>
              <a:t>POURED ANGLE OF REPOSE </a:t>
            </a:r>
          </a:p>
        </p:txBody>
      </p:sp>
      <p:pic>
        <p:nvPicPr>
          <p:cNvPr id="3" name="Picture 3" descr="A close up of a sign&#10;&#10;Description automatically generated">
            <a:extLst>
              <a:ext uri="{FF2B5EF4-FFF2-40B4-BE49-F238E27FC236}">
                <a16:creationId xmlns:a16="http://schemas.microsoft.com/office/drawing/2014/main" id="{A04DA90B-9FC6-4893-8882-3ADC79B7DC1F}"/>
              </a:ext>
            </a:extLst>
          </p:cNvPr>
          <p:cNvPicPr>
            <a:picLocks noChangeAspect="1"/>
          </p:cNvPicPr>
          <p:nvPr/>
        </p:nvPicPr>
        <p:blipFill>
          <a:blip r:embed="rId2"/>
          <a:stretch>
            <a:fillRect/>
          </a:stretch>
        </p:blipFill>
        <p:spPr>
          <a:xfrm>
            <a:off x="6216317" y="916056"/>
            <a:ext cx="2215203" cy="4114800"/>
          </a:xfrm>
          <a:prstGeom prst="rect">
            <a:avLst/>
          </a:prstGeom>
        </p:spPr>
      </p:pic>
    </p:spTree>
    <p:extLst>
      <p:ext uri="{BB962C8B-B14F-4D97-AF65-F5344CB8AC3E}">
        <p14:creationId xmlns:p14="http://schemas.microsoft.com/office/powerpoint/2010/main" val="165531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46E140-434F-4D1E-81CA-D12773D105CC}"/>
              </a:ext>
            </a:extLst>
          </p:cNvPr>
          <p:cNvSpPr>
            <a:spLocks noGrp="1"/>
          </p:cNvSpPr>
          <p:nvPr>
            <p:ph type="body" idx="1"/>
          </p:nvPr>
        </p:nvSpPr>
        <p:spPr>
          <a:xfrm>
            <a:off x="584889" y="1637991"/>
            <a:ext cx="3306627" cy="2908800"/>
          </a:xfrm>
        </p:spPr>
        <p:txBody>
          <a:bodyPr anchor="t"/>
          <a:lstStyle/>
          <a:p>
            <a:pPr marL="127000" indent="0">
              <a:buNone/>
            </a:pPr>
            <a:r>
              <a:rPr lang="en-US" dirty="0">
                <a:solidFill>
                  <a:schemeClr val="accent6">
                    <a:lumMod val="75000"/>
                  </a:schemeClr>
                </a:solidFill>
                <a:latin typeface="+mj-lt"/>
              </a:rPr>
              <a:t>Drained angle of repose is the slope angle of the material remaining in a container with flat bottom and central outlet after discharge.</a:t>
            </a:r>
          </a:p>
        </p:txBody>
      </p:sp>
      <p:sp>
        <p:nvSpPr>
          <p:cNvPr id="3" name="Title 2">
            <a:extLst>
              <a:ext uri="{FF2B5EF4-FFF2-40B4-BE49-F238E27FC236}">
                <a16:creationId xmlns:a16="http://schemas.microsoft.com/office/drawing/2014/main" id="{99924678-6082-4E37-ACD0-53936F242A42}"/>
              </a:ext>
            </a:extLst>
          </p:cNvPr>
          <p:cNvSpPr>
            <a:spLocks noGrp="1"/>
          </p:cNvSpPr>
          <p:nvPr>
            <p:ph type="title"/>
          </p:nvPr>
        </p:nvSpPr>
        <p:spPr/>
        <p:txBody>
          <a:bodyPr/>
          <a:lstStyle/>
          <a:p>
            <a:r>
              <a:rPr lang="en-US" dirty="0">
                <a:latin typeface="Agency FB" panose="020B0503020202020204" pitchFamily="34" charset="0"/>
              </a:rPr>
              <a:t>DRAINED ANGLE OF REPOSE</a:t>
            </a:r>
          </a:p>
        </p:txBody>
      </p:sp>
      <p:pic>
        <p:nvPicPr>
          <p:cNvPr id="4" name="Picture 5" descr="A close up of a logo&#10;&#10;Description automatically generated">
            <a:extLst>
              <a:ext uri="{FF2B5EF4-FFF2-40B4-BE49-F238E27FC236}">
                <a16:creationId xmlns:a16="http://schemas.microsoft.com/office/drawing/2014/main" id="{1F2AE107-FB62-4A87-9B01-18D6BF2B94E1}"/>
              </a:ext>
            </a:extLst>
          </p:cNvPr>
          <p:cNvPicPr>
            <a:picLocks noChangeAspect="1"/>
          </p:cNvPicPr>
          <p:nvPr/>
        </p:nvPicPr>
        <p:blipFill>
          <a:blip r:embed="rId2"/>
          <a:stretch>
            <a:fillRect/>
          </a:stretch>
        </p:blipFill>
        <p:spPr>
          <a:xfrm>
            <a:off x="5375565" y="1146465"/>
            <a:ext cx="3250621" cy="3759776"/>
          </a:xfrm>
          <a:prstGeom prst="rect">
            <a:avLst/>
          </a:prstGeom>
        </p:spPr>
      </p:pic>
    </p:spTree>
    <p:extLst>
      <p:ext uri="{BB962C8B-B14F-4D97-AF65-F5344CB8AC3E}">
        <p14:creationId xmlns:p14="http://schemas.microsoft.com/office/powerpoint/2010/main" val="335995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50428" y="325988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561131" y="-107481"/>
            <a:ext cx="3301800"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chemeClr val="dk1"/>
                </a:solidFill>
                <a:latin typeface="Agency FB" panose="020B0503020202020204" pitchFamily="34" charset="0"/>
              </a:rPr>
              <a:t>DYNAMIC ANGLE OF REPOSE</a:t>
            </a:r>
            <a:endParaRPr sz="3600" dirty="0">
              <a:solidFill>
                <a:schemeClr val="dk1"/>
              </a:solidFill>
              <a:latin typeface="Agency FB" panose="020B0503020202020204" pitchFamily="34" charset="0"/>
            </a:endParaRPr>
          </a:p>
        </p:txBody>
      </p:sp>
      <p:sp>
        <p:nvSpPr>
          <p:cNvPr id="238" name="Google Shape;238;p33"/>
          <p:cNvSpPr txBox="1">
            <a:spLocks noGrp="1"/>
          </p:cNvSpPr>
          <p:nvPr>
            <p:ph type="subTitle" idx="1"/>
          </p:nvPr>
        </p:nvSpPr>
        <p:spPr>
          <a:xfrm flipH="1">
            <a:off x="561131" y="1376416"/>
            <a:ext cx="3175560" cy="875400"/>
          </a:xfrm>
          <a:prstGeom prst="rect">
            <a:avLst/>
          </a:prstGeom>
        </p:spPr>
        <p:txBody>
          <a:bodyPr spcFirstLastPara="1" wrap="square" lIns="91425" tIns="91425" rIns="91425" bIns="91425" anchor="t" anchorCtr="0">
            <a:noAutofit/>
          </a:bodyPr>
          <a:lstStyle/>
          <a:p>
            <a:pPr marL="0" indent="0"/>
            <a:r>
              <a:rPr lang="en-US" sz="1800" dirty="0">
                <a:solidFill>
                  <a:schemeClr val="accent6">
                    <a:lumMod val="75000"/>
                  </a:schemeClr>
                </a:solidFill>
                <a:latin typeface="+mj-lt"/>
              </a:rPr>
              <a:t>This angle is measured in a slowly rotating cylinder with </a:t>
            </a:r>
            <a:r>
              <a:rPr lang="en-US" sz="1800">
                <a:solidFill>
                  <a:schemeClr val="accent6">
                    <a:lumMod val="75000"/>
                  </a:schemeClr>
                </a:solidFill>
                <a:latin typeface="+mj-lt"/>
              </a:rPr>
              <a:t>horizontal axis.</a:t>
            </a:r>
            <a:endParaRPr lang="en-US" sz="1800" dirty="0">
              <a:solidFill>
                <a:schemeClr val="accent6">
                  <a:lumMod val="75000"/>
                </a:schemeClr>
              </a:solidFill>
              <a:latin typeface="+mj-lt"/>
            </a:endParaRPr>
          </a:p>
          <a:p>
            <a:pPr marL="0" indent="0"/>
            <a:r>
              <a:rPr lang="en-US" sz="1800" dirty="0">
                <a:solidFill>
                  <a:schemeClr val="accent6">
                    <a:lumMod val="75000"/>
                  </a:schemeClr>
                </a:solidFill>
                <a:latin typeface="+mj-lt"/>
              </a:rPr>
              <a:t>Depending on the revolving speed and the bulk solid properties one obtain </a:t>
            </a:r>
            <a:r>
              <a:rPr lang="en-US" sz="1800">
                <a:solidFill>
                  <a:schemeClr val="accent6">
                    <a:lumMod val="75000"/>
                  </a:schemeClr>
                </a:solidFill>
                <a:latin typeface="+mj-lt"/>
              </a:rPr>
              <a:t>constant lateral free</a:t>
            </a:r>
            <a:r>
              <a:rPr lang="en-US" sz="1800" dirty="0">
                <a:solidFill>
                  <a:schemeClr val="accent6">
                    <a:lumMod val="75000"/>
                  </a:schemeClr>
                </a:solidFill>
                <a:latin typeface="+mj-lt"/>
              </a:rPr>
              <a:t> surface slope, especially with cohesive materials it can be observed that the bulk solids do not flow down continuously </a:t>
            </a:r>
          </a:p>
        </p:txBody>
      </p:sp>
      <p:sp>
        <p:nvSpPr>
          <p:cNvPr id="239" name="Google Shape;239;p33"/>
          <p:cNvSpPr/>
          <p:nvPr/>
        </p:nvSpPr>
        <p:spPr>
          <a:xfrm>
            <a:off x="4827525" y="812250"/>
            <a:ext cx="3005468" cy="2999586"/>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lose up of a logo&#10;&#10;Description automatically generated">
            <a:extLst>
              <a:ext uri="{FF2B5EF4-FFF2-40B4-BE49-F238E27FC236}">
                <a16:creationId xmlns:a16="http://schemas.microsoft.com/office/drawing/2014/main" id="{74C4E7C5-F96F-4BDB-A8BF-E61603952869}"/>
              </a:ext>
            </a:extLst>
          </p:cNvPr>
          <p:cNvPicPr>
            <a:picLocks noChangeAspect="1"/>
          </p:cNvPicPr>
          <p:nvPr/>
        </p:nvPicPr>
        <p:blipFill rotWithShape="1">
          <a:blip r:embed="rId3"/>
          <a:srcRect l="67527" t="4236" b="13911"/>
          <a:stretch/>
        </p:blipFill>
        <p:spPr>
          <a:xfrm>
            <a:off x="4963003" y="1078520"/>
            <a:ext cx="2778544" cy="2346593"/>
          </a:xfrm>
          <a:prstGeom prst="ellipse">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D0391-A82F-49E2-9952-95A134B12A12}"/>
              </a:ext>
            </a:extLst>
          </p:cNvPr>
          <p:cNvSpPr>
            <a:spLocks noGrp="1"/>
          </p:cNvSpPr>
          <p:nvPr>
            <p:ph type="title"/>
          </p:nvPr>
        </p:nvSpPr>
        <p:spPr/>
        <p:txBody>
          <a:bodyPr/>
          <a:lstStyle/>
          <a:p>
            <a:r>
              <a:rPr lang="en-GB" dirty="0">
                <a:latin typeface="Agency FB" panose="020B0503020202020204" pitchFamily="34" charset="0"/>
              </a:rPr>
              <a:t>COMPARISON</a:t>
            </a:r>
          </a:p>
        </p:txBody>
      </p:sp>
      <p:pic>
        <p:nvPicPr>
          <p:cNvPr id="5" name="Picture 5" descr="A close up of a logo&#10;&#10;Description automatically generated">
            <a:extLst>
              <a:ext uri="{FF2B5EF4-FFF2-40B4-BE49-F238E27FC236}">
                <a16:creationId xmlns:a16="http://schemas.microsoft.com/office/drawing/2014/main" id="{1BA014F9-BAB5-4BBB-901A-CF8B8F2C0550}"/>
              </a:ext>
            </a:extLst>
          </p:cNvPr>
          <p:cNvPicPr>
            <a:picLocks noChangeAspect="1"/>
          </p:cNvPicPr>
          <p:nvPr/>
        </p:nvPicPr>
        <p:blipFill>
          <a:blip r:embed="rId2"/>
          <a:stretch>
            <a:fillRect/>
          </a:stretch>
        </p:blipFill>
        <p:spPr>
          <a:xfrm>
            <a:off x="985838" y="1073432"/>
            <a:ext cx="7172324" cy="2749853"/>
          </a:xfrm>
          <a:prstGeom prst="rect">
            <a:avLst/>
          </a:prstGeom>
        </p:spPr>
      </p:pic>
      <p:sp>
        <p:nvSpPr>
          <p:cNvPr id="6" name="TextBox 5">
            <a:extLst>
              <a:ext uri="{FF2B5EF4-FFF2-40B4-BE49-F238E27FC236}">
                <a16:creationId xmlns:a16="http://schemas.microsoft.com/office/drawing/2014/main" id="{86E79088-CD17-4123-927B-BD80B46F8F06}"/>
              </a:ext>
            </a:extLst>
          </p:cNvPr>
          <p:cNvSpPr txBox="1"/>
          <p:nvPr/>
        </p:nvSpPr>
        <p:spPr>
          <a:xfrm>
            <a:off x="1180667" y="3927763"/>
            <a:ext cx="22691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 Poured angle of repose</a:t>
            </a:r>
            <a:endParaRPr lang="en-GB" dirty="0"/>
          </a:p>
        </p:txBody>
      </p:sp>
      <p:sp>
        <p:nvSpPr>
          <p:cNvPr id="7" name="TextBox 6">
            <a:extLst>
              <a:ext uri="{FF2B5EF4-FFF2-40B4-BE49-F238E27FC236}">
                <a16:creationId xmlns:a16="http://schemas.microsoft.com/office/drawing/2014/main" id="{07B47994-BB87-42BF-9ADB-BEFE642D404E}"/>
              </a:ext>
            </a:extLst>
          </p:cNvPr>
          <p:cNvSpPr txBox="1"/>
          <p:nvPr/>
        </p:nvSpPr>
        <p:spPr>
          <a:xfrm>
            <a:off x="3810865" y="3927762"/>
            <a:ext cx="18989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b. Drained angle of repose</a:t>
            </a:r>
            <a:endParaRPr lang="en-GB" dirty="0"/>
          </a:p>
        </p:txBody>
      </p:sp>
      <p:sp>
        <p:nvSpPr>
          <p:cNvPr id="8" name="TextBox 7">
            <a:extLst>
              <a:ext uri="{FF2B5EF4-FFF2-40B4-BE49-F238E27FC236}">
                <a16:creationId xmlns:a16="http://schemas.microsoft.com/office/drawing/2014/main" id="{160E1836-1CCA-40A9-AE91-7D6B900E224D}"/>
              </a:ext>
            </a:extLst>
          </p:cNvPr>
          <p:cNvSpPr txBox="1"/>
          <p:nvPr/>
        </p:nvSpPr>
        <p:spPr>
          <a:xfrm>
            <a:off x="5850081" y="3927762"/>
            <a:ext cx="22691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c. Dynamic angle of repose</a:t>
            </a:r>
            <a:endParaRPr lang="en-GB" dirty="0"/>
          </a:p>
        </p:txBody>
      </p:sp>
      <p:sp>
        <p:nvSpPr>
          <p:cNvPr id="10" name="TextBox 9">
            <a:extLst>
              <a:ext uri="{FF2B5EF4-FFF2-40B4-BE49-F238E27FC236}">
                <a16:creationId xmlns:a16="http://schemas.microsoft.com/office/drawing/2014/main" id="{E4B0A1F4-B9AF-4FDB-B7AF-2829117D7156}"/>
              </a:ext>
            </a:extLst>
          </p:cNvPr>
          <p:cNvSpPr txBox="1"/>
          <p:nvPr/>
        </p:nvSpPr>
        <p:spPr>
          <a:xfrm>
            <a:off x="2473036" y="4655127"/>
            <a:ext cx="45745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Lower the angle of repose, higher is the flowability</a:t>
            </a:r>
          </a:p>
        </p:txBody>
      </p:sp>
    </p:spTree>
    <p:extLst>
      <p:ext uri="{BB962C8B-B14F-4D97-AF65-F5344CB8AC3E}">
        <p14:creationId xmlns:p14="http://schemas.microsoft.com/office/powerpoint/2010/main" val="2058438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Agency FB" panose="020B0503020202020204" pitchFamily="34" charset="0"/>
              </a:rPr>
              <a:t>ANGLE O</a:t>
            </a:r>
            <a:r>
              <a:rPr lang="en-US" sz="3600" dirty="0">
                <a:latin typeface="Agency FB" panose="020B0503020202020204" pitchFamily="34" charset="0"/>
              </a:rPr>
              <a:t>F</a:t>
            </a:r>
            <a:r>
              <a:rPr lang="en" sz="3600" dirty="0">
                <a:latin typeface="Agency FB" panose="020B0503020202020204" pitchFamily="34" charset="0"/>
              </a:rPr>
              <a:t> SPATUL</a:t>
            </a:r>
            <a:r>
              <a:rPr lang="en" dirty="0">
                <a:latin typeface="Agency FB" panose="020B0503020202020204" pitchFamily="34" charset="0"/>
              </a:rPr>
              <a:t>A</a:t>
            </a:r>
            <a:endParaRPr sz="3600" dirty="0">
              <a:latin typeface="Agency FB" panose="020B0503020202020204" pitchFamily="34" charset="0"/>
            </a:endParaRPr>
          </a:p>
        </p:txBody>
      </p:sp>
      <p:sp>
        <p:nvSpPr>
          <p:cNvPr id="304" name="Google Shape;304;p38"/>
          <p:cNvSpPr txBox="1">
            <a:spLocks noGrp="1"/>
          </p:cNvSpPr>
          <p:nvPr>
            <p:ph type="subTitle" idx="3"/>
          </p:nvPr>
        </p:nvSpPr>
        <p:spPr>
          <a:xfrm flipH="1">
            <a:off x="1592165" y="975747"/>
            <a:ext cx="3190341" cy="12540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This measurement provides additional information about the powder “flowability” similar to the Carr Angle Repose.</a:t>
            </a:r>
          </a:p>
          <a:p>
            <a:pPr marL="0" indent="0" algn="l"/>
            <a:endParaRPr lang="en-US" dirty="0">
              <a:latin typeface="+mj-lt"/>
            </a:endParaRPr>
          </a:p>
          <a:p>
            <a:pPr marL="0" indent="0" algn="l"/>
            <a:r>
              <a:rPr lang="en-US" dirty="0">
                <a:latin typeface="+mj-lt"/>
              </a:rPr>
              <a:t>The angle b/w the horizontal and slope of a heap of powder is measured.</a:t>
            </a:r>
          </a:p>
          <a:p>
            <a:pPr marL="0" indent="0" algn="l"/>
            <a:endParaRPr lang="en-US" dirty="0">
              <a:latin typeface="+mj-lt"/>
            </a:endParaRPr>
          </a:p>
          <a:p>
            <a:pPr marL="0" indent="0" algn="l"/>
            <a:r>
              <a:rPr lang="en-US" dirty="0">
                <a:latin typeface="+mj-lt"/>
              </a:rPr>
              <a:t>Impact is applied to the spatula that deforms the initial angle which is then measured again.</a:t>
            </a:r>
          </a:p>
          <a:p>
            <a:pPr marL="0" indent="0" algn="l"/>
            <a:endParaRPr lang="en-US" dirty="0">
              <a:latin typeface="+mj-lt"/>
            </a:endParaRPr>
          </a:p>
          <a:p>
            <a:pPr marL="0" indent="0" algn="l"/>
            <a:r>
              <a:rPr lang="en-US" dirty="0">
                <a:latin typeface="+mj-lt"/>
              </a:rPr>
              <a:t>The average of both angles is identified to be the Carr Angle of Spatula</a:t>
            </a:r>
          </a:p>
        </p:txBody>
      </p:sp>
      <p:pic>
        <p:nvPicPr>
          <p:cNvPr id="23" name="Picture 22" descr="A picture containing clock&#10;&#10;Description automatically generated">
            <a:extLst>
              <a:ext uri="{FF2B5EF4-FFF2-40B4-BE49-F238E27FC236}">
                <a16:creationId xmlns:a16="http://schemas.microsoft.com/office/drawing/2014/main" id="{5538807C-8BEF-4F0A-9198-443A34A2A912}"/>
              </a:ext>
            </a:extLst>
          </p:cNvPr>
          <p:cNvPicPr>
            <a:picLocks noChangeAspect="1"/>
          </p:cNvPicPr>
          <p:nvPr/>
        </p:nvPicPr>
        <p:blipFill>
          <a:blip r:embed="rId3"/>
          <a:stretch>
            <a:fillRect/>
          </a:stretch>
        </p:blipFill>
        <p:spPr>
          <a:xfrm>
            <a:off x="5198892" y="1242927"/>
            <a:ext cx="2924444" cy="2910108"/>
          </a:xfrm>
          <a:prstGeom prst="rect">
            <a:avLst/>
          </a:prstGeom>
        </p:spPr>
      </p:pic>
      <p:sp>
        <p:nvSpPr>
          <p:cNvPr id="2" name="TextBox 1">
            <a:extLst>
              <a:ext uri="{FF2B5EF4-FFF2-40B4-BE49-F238E27FC236}">
                <a16:creationId xmlns:a16="http://schemas.microsoft.com/office/drawing/2014/main" id="{684EF36E-9FB2-4928-AA7D-CB0FF8F81183}"/>
              </a:ext>
            </a:extLst>
          </p:cNvPr>
          <p:cNvSpPr txBox="1"/>
          <p:nvPr/>
        </p:nvSpPr>
        <p:spPr>
          <a:xfrm>
            <a:off x="2473036" y="4655127"/>
            <a:ext cx="45745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Lower the angle of spatula, higher is the flowability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0" y="2164348"/>
            <a:ext cx="419986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Agency FB" panose="020B0503020202020204" pitchFamily="34" charset="0"/>
              </a:rPr>
              <a:t>COHESION INDEX</a:t>
            </a:r>
            <a:endParaRPr dirty="0">
              <a:latin typeface="Agency FB" panose="020B0503020202020204" pitchFamily="34" charset="0"/>
            </a:endParaRPr>
          </a:p>
        </p:txBody>
      </p:sp>
      <p:sp>
        <p:nvSpPr>
          <p:cNvPr id="751" name="Google Shape;751;p48"/>
          <p:cNvSpPr txBox="1">
            <a:spLocks noGrp="1"/>
          </p:cNvSpPr>
          <p:nvPr>
            <p:ph type="subTitle" idx="1"/>
          </p:nvPr>
        </p:nvSpPr>
        <p:spPr>
          <a:xfrm flipH="1">
            <a:off x="580747" y="2752502"/>
            <a:ext cx="6532433"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The measurement of cohesive forces on surfaces of fine particles:</a:t>
            </a:r>
          </a:p>
          <a:p>
            <a:pPr marL="285750" lvl="0" indent="-285750" algn="l" rtl="0">
              <a:spcBef>
                <a:spcPts val="0"/>
              </a:spcBef>
              <a:spcAft>
                <a:spcPts val="0"/>
              </a:spcAft>
              <a:buFontTx/>
              <a:buChar char="-"/>
            </a:pPr>
            <a:r>
              <a:rPr lang="en-US" dirty="0">
                <a:latin typeface="+mj-lt"/>
              </a:rPr>
              <a:t>Electrostatic Charge </a:t>
            </a:r>
          </a:p>
          <a:p>
            <a:pPr marL="285750" lvl="0" indent="-285750" algn="l" rtl="0">
              <a:spcBef>
                <a:spcPts val="0"/>
              </a:spcBef>
              <a:spcAft>
                <a:spcPts val="0"/>
              </a:spcAft>
              <a:buFontTx/>
              <a:buChar char="-"/>
            </a:pPr>
            <a:r>
              <a:rPr lang="en-US" dirty="0">
                <a:latin typeface="+mj-lt"/>
              </a:rPr>
              <a:t>Smaller Particles can cohere to larger particles or form agglomerates</a:t>
            </a:r>
          </a:p>
          <a:p>
            <a:pPr marL="285750" lvl="0" indent="-285750" algn="l" rtl="0">
              <a:spcBef>
                <a:spcPts val="0"/>
              </a:spcBef>
              <a:spcAft>
                <a:spcPts val="0"/>
              </a:spcAft>
              <a:buFontTx/>
              <a:buChar char="-"/>
            </a:pPr>
            <a:endParaRPr lang="en-US" dirty="0">
              <a:latin typeface="+mj-lt"/>
            </a:endParaRPr>
          </a:p>
          <a:p>
            <a:pPr marL="0" lvl="0" indent="0" algn="l" rtl="0">
              <a:spcBef>
                <a:spcPts val="0"/>
              </a:spcBef>
              <a:spcAft>
                <a:spcPts val="0"/>
              </a:spcAft>
            </a:pPr>
            <a:r>
              <a:rPr lang="en-US" dirty="0">
                <a:latin typeface="+mj-lt"/>
              </a:rPr>
              <a:t>A sieve with a mesh size greater than D100 of sample is used to control the flow of the material under observation. </a:t>
            </a:r>
          </a:p>
          <a:p>
            <a:pPr marL="0" lvl="0" indent="0" algn="l" rtl="0">
              <a:spcBef>
                <a:spcPts val="0"/>
              </a:spcBef>
              <a:spcAft>
                <a:spcPts val="0"/>
              </a:spcAft>
            </a:pPr>
            <a:r>
              <a:rPr lang="en-US" dirty="0">
                <a:latin typeface="+mj-lt"/>
              </a:rPr>
              <a:t>Vibration Amplitude = 1mm is induced by the stack of sieves.</a:t>
            </a:r>
          </a:p>
          <a:p>
            <a:pPr marL="0" indent="0" algn="l"/>
            <a:r>
              <a:rPr lang="en-US">
                <a:latin typeface="+mj-lt"/>
              </a:rPr>
              <a:t>The screens are then weighed to measure how much of sample stays back due to natural cohesion .</a:t>
            </a:r>
            <a:endParaRPr lang="en-US" dirty="0">
              <a:latin typeface="+mj-lt"/>
            </a:endParaRPr>
          </a:p>
          <a:p>
            <a:pPr marL="0" indent="0" algn="l"/>
            <a:r>
              <a:rPr lang="en-US" dirty="0">
                <a:solidFill>
                  <a:srgbClr val="FF0000"/>
                </a:solidFill>
                <a:latin typeface="+mj-lt"/>
              </a:rPr>
              <a:t>The more is the cohesiveness the less is the flowability</a:t>
            </a:r>
            <a:r>
              <a:rPr lang="en-US" dirty="0">
                <a:latin typeface="+mj-lt"/>
              </a:rPr>
              <a:t>.  </a:t>
            </a:r>
          </a:p>
          <a:p>
            <a:pPr marL="0" lvl="0" indent="0" algn="l" rtl="0">
              <a:spcBef>
                <a:spcPts val="0"/>
              </a:spcBef>
              <a:spcAft>
                <a:spcPts val="0"/>
              </a:spcAft>
            </a:pPr>
            <a:r>
              <a:rPr lang="en-US" dirty="0"/>
              <a:t> </a:t>
            </a:r>
            <a:endParaRPr dirty="0"/>
          </a:p>
        </p:txBody>
      </p:sp>
      <p:pic>
        <p:nvPicPr>
          <p:cNvPr id="3" name="Picture 2">
            <a:extLst>
              <a:ext uri="{FF2B5EF4-FFF2-40B4-BE49-F238E27FC236}">
                <a16:creationId xmlns:a16="http://schemas.microsoft.com/office/drawing/2014/main" id="{2F452B30-39C1-4135-9B15-9159A6E346BE}"/>
              </a:ext>
            </a:extLst>
          </p:cNvPr>
          <p:cNvPicPr>
            <a:picLocks noChangeAspect="1"/>
          </p:cNvPicPr>
          <p:nvPr/>
        </p:nvPicPr>
        <p:blipFill>
          <a:blip r:embed="rId3"/>
          <a:stretch>
            <a:fillRect/>
          </a:stretch>
        </p:blipFill>
        <p:spPr>
          <a:xfrm>
            <a:off x="7529875" y="936437"/>
            <a:ext cx="1437414" cy="3742341"/>
          </a:xfrm>
          <a:prstGeom prst="rect">
            <a:avLst/>
          </a:prstGeom>
        </p:spPr>
      </p:pic>
      <p:sp>
        <p:nvSpPr>
          <p:cNvPr id="2" name="TextBox 1">
            <a:extLst>
              <a:ext uri="{FF2B5EF4-FFF2-40B4-BE49-F238E27FC236}">
                <a16:creationId xmlns:a16="http://schemas.microsoft.com/office/drawing/2014/main" id="{A4301E47-C8FC-4C21-AD28-BA7E1E429FB5}"/>
              </a:ext>
            </a:extLst>
          </p:cNvPr>
          <p:cNvSpPr txBox="1"/>
          <p:nvPr/>
        </p:nvSpPr>
        <p:spPr>
          <a:xfrm>
            <a:off x="7382741" y="4720071"/>
            <a:ext cx="16326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for MBD &lt;0.4 g/cc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3" name="Subtitle 2">
            <a:extLst>
              <a:ext uri="{FF2B5EF4-FFF2-40B4-BE49-F238E27FC236}">
                <a16:creationId xmlns:a16="http://schemas.microsoft.com/office/drawing/2014/main" id="{8811DBD9-6F9D-4163-A0E8-4F39AEDEE81D}"/>
              </a:ext>
            </a:extLst>
          </p:cNvPr>
          <p:cNvSpPr>
            <a:spLocks noGrp="1"/>
          </p:cNvSpPr>
          <p:nvPr>
            <p:ph type="subTitle" idx="1"/>
          </p:nvPr>
        </p:nvSpPr>
        <p:spPr>
          <a:xfrm flipH="1">
            <a:off x="546600" y="1773946"/>
            <a:ext cx="8050800" cy="1880700"/>
          </a:xfrm>
        </p:spPr>
        <p:txBody>
          <a:bodyPr/>
          <a:lstStyle/>
          <a:p>
            <a:pPr marL="114300" indent="0" algn="l">
              <a:buNone/>
            </a:pPr>
            <a:r>
              <a:rPr lang="en-US" sz="1800" dirty="0">
                <a:latin typeface="+mj-lt"/>
              </a:rPr>
              <a:t>The Carr Uniformity method identifies size similarity of powder particles using sieve analysis.  As the definition suggests the particles in this case are uniform and identical in size and shape. </a:t>
            </a:r>
          </a:p>
          <a:p>
            <a:pPr marL="114300" indent="0" algn="l">
              <a:buNone/>
            </a:pPr>
            <a:endParaRPr lang="en-US" sz="1800" dirty="0">
              <a:latin typeface="+mj-lt"/>
            </a:endParaRPr>
          </a:p>
          <a:p>
            <a:pPr marL="114300" indent="0" algn="l">
              <a:buNone/>
            </a:pPr>
            <a:r>
              <a:rPr lang="en-US" sz="1800" dirty="0">
                <a:latin typeface="+mj-lt"/>
              </a:rPr>
              <a:t>Uniformity = D60/D10</a:t>
            </a:r>
          </a:p>
          <a:p>
            <a:pPr marL="114300" indent="0" algn="l">
              <a:buNone/>
            </a:pPr>
            <a:endParaRPr lang="en-US" sz="1800" dirty="0">
              <a:latin typeface="+mj-lt"/>
            </a:endParaRPr>
          </a:p>
          <a:p>
            <a:pPr marL="114300" indent="0" algn="l">
              <a:buNone/>
            </a:pPr>
            <a:r>
              <a:rPr lang="en-US" sz="1800" dirty="0">
                <a:latin typeface="+mj-lt"/>
              </a:rPr>
              <a:t>Where,</a:t>
            </a:r>
          </a:p>
          <a:p>
            <a:pPr marL="114300" indent="0" algn="l">
              <a:buNone/>
            </a:pPr>
            <a:r>
              <a:rPr lang="en-US" sz="1800" dirty="0">
                <a:latin typeface="+mj-lt"/>
              </a:rPr>
              <a:t>D60 = Diameter at which 60% pf the particles are less than </a:t>
            </a:r>
          </a:p>
          <a:p>
            <a:pPr marL="114300" indent="0" algn="just">
              <a:buNone/>
            </a:pPr>
            <a:r>
              <a:rPr lang="en-US" sz="1800" dirty="0">
                <a:latin typeface="+mj-lt"/>
              </a:rPr>
              <a:t>D10 = Diameter at which 10% of particles are less than </a:t>
            </a:r>
          </a:p>
          <a:p>
            <a:pPr marL="114300" indent="0" algn="l">
              <a:buNone/>
            </a:pPr>
            <a:endParaRPr lang="en-US" sz="1800" dirty="0">
              <a:latin typeface="+mj-lt"/>
            </a:endParaRPr>
          </a:p>
          <a:p>
            <a:pPr marL="114300" indent="0" algn="l">
              <a:buNone/>
            </a:pPr>
            <a:r>
              <a:rPr lang="en-US" sz="1800" dirty="0">
                <a:solidFill>
                  <a:srgbClr val="FF0000"/>
                </a:solidFill>
                <a:latin typeface="+mj-lt"/>
              </a:rPr>
              <a:t>The more is the uniformity, the more is the flowability.</a:t>
            </a:r>
            <a:r>
              <a:rPr lang="en-US" sz="1800" dirty="0">
                <a:latin typeface="+mj-lt"/>
              </a:rPr>
              <a:t> </a:t>
            </a:r>
          </a:p>
        </p:txBody>
      </p:sp>
      <p:sp>
        <p:nvSpPr>
          <p:cNvPr id="406" name="Google Shape;406;p42"/>
          <p:cNvSpPr txBox="1">
            <a:spLocks noGrp="1"/>
          </p:cNvSpPr>
          <p:nvPr>
            <p:ph type="title"/>
          </p:nvPr>
        </p:nvSpPr>
        <p:spPr>
          <a:xfrm>
            <a:off x="2421000" y="455760"/>
            <a:ext cx="4302000" cy="5776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gency FB" panose="020B0503020202020204" pitchFamily="34" charset="0"/>
              </a:rPr>
              <a:t>UNIF</a:t>
            </a:r>
            <a:r>
              <a:rPr lang="en-US" dirty="0">
                <a:latin typeface="Agency FB" panose="020B0503020202020204" pitchFamily="34" charset="0"/>
              </a:rPr>
              <a:t>ORMITY </a:t>
            </a:r>
            <a:endParaRPr dirty="0">
              <a:latin typeface="Agency FB" panose="020B0503020202020204" pitchFamily="34" charset="0"/>
            </a:endParaRPr>
          </a:p>
        </p:txBody>
      </p:sp>
      <p:pic>
        <p:nvPicPr>
          <p:cNvPr id="2" name="Picture 3" descr="A picture containing table, room&#10;&#10;Description automatically generated">
            <a:extLst>
              <a:ext uri="{FF2B5EF4-FFF2-40B4-BE49-F238E27FC236}">
                <a16:creationId xmlns:a16="http://schemas.microsoft.com/office/drawing/2014/main" id="{FA759208-FB06-4C65-B685-F38B0A8B1B23}"/>
              </a:ext>
            </a:extLst>
          </p:cNvPr>
          <p:cNvPicPr>
            <a:picLocks noChangeAspect="1"/>
          </p:cNvPicPr>
          <p:nvPr/>
        </p:nvPicPr>
        <p:blipFill>
          <a:blip r:embed="rId3"/>
          <a:stretch>
            <a:fillRect/>
          </a:stretch>
        </p:blipFill>
        <p:spPr>
          <a:xfrm>
            <a:off x="6754091" y="1905866"/>
            <a:ext cx="2428875" cy="2695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47A51957-C23D-414F-818F-C4D5453350BC}"/>
              </a:ext>
            </a:extLst>
          </p:cNvPr>
          <p:cNvPicPr>
            <a:picLocks noChangeAspect="1"/>
          </p:cNvPicPr>
          <p:nvPr/>
        </p:nvPicPr>
        <p:blipFill>
          <a:blip r:embed="rId2"/>
          <a:stretch>
            <a:fillRect/>
          </a:stretch>
        </p:blipFill>
        <p:spPr>
          <a:xfrm>
            <a:off x="961016" y="0"/>
            <a:ext cx="7221968" cy="5129945"/>
          </a:xfrm>
          <a:prstGeom prst="rect">
            <a:avLst/>
          </a:prstGeom>
        </p:spPr>
      </p:pic>
    </p:spTree>
    <p:extLst>
      <p:ext uri="{BB962C8B-B14F-4D97-AF65-F5344CB8AC3E}">
        <p14:creationId xmlns:p14="http://schemas.microsoft.com/office/powerpoint/2010/main" val="1307670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59859-0F37-4351-B561-177114D8CB8B}"/>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0223D464-EAC5-4B0F-802C-FE47C71FA7C0}"/>
              </a:ext>
            </a:extLst>
          </p:cNvPr>
          <p:cNvSpPr>
            <a:spLocks noGrp="1"/>
          </p:cNvSpPr>
          <p:nvPr>
            <p:ph type="title"/>
          </p:nvPr>
        </p:nvSpPr>
        <p:spPr/>
        <p:txBody>
          <a:bodyPr/>
          <a:lstStyle/>
          <a:p>
            <a:endParaRPr lang="en-GB"/>
          </a:p>
        </p:txBody>
      </p:sp>
      <p:pic>
        <p:nvPicPr>
          <p:cNvPr id="4" name="Picture 4" descr="A screenshot of a cell phone&#10;&#10;Description automatically generated">
            <a:extLst>
              <a:ext uri="{FF2B5EF4-FFF2-40B4-BE49-F238E27FC236}">
                <a16:creationId xmlns:a16="http://schemas.microsoft.com/office/drawing/2014/main" id="{2B606301-B841-4AAB-BC9E-78F94396BC2F}"/>
              </a:ext>
            </a:extLst>
          </p:cNvPr>
          <p:cNvPicPr>
            <a:picLocks noChangeAspect="1"/>
          </p:cNvPicPr>
          <p:nvPr/>
        </p:nvPicPr>
        <p:blipFill>
          <a:blip r:embed="rId2"/>
          <a:stretch>
            <a:fillRect/>
          </a:stretch>
        </p:blipFill>
        <p:spPr>
          <a:xfrm>
            <a:off x="765031" y="118464"/>
            <a:ext cx="7620432" cy="4906572"/>
          </a:xfrm>
          <a:prstGeom prst="rect">
            <a:avLst/>
          </a:prstGeom>
        </p:spPr>
      </p:pic>
    </p:spTree>
    <p:extLst>
      <p:ext uri="{BB962C8B-B14F-4D97-AF65-F5344CB8AC3E}">
        <p14:creationId xmlns:p14="http://schemas.microsoft.com/office/powerpoint/2010/main" val="403656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532769" y="429575"/>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latin typeface="Agency FB" panose="020B0503020202020204" pitchFamily="34" charset="0"/>
              </a:rPr>
              <a:t>CONTENTS</a:t>
            </a:r>
            <a:r>
              <a:rPr lang="en-US" dirty="0">
                <a:latin typeface="Agency FB" panose="020B0503020202020204" pitchFamily="34" charset="0"/>
              </a:rPr>
              <a:t> </a:t>
            </a:r>
            <a:endParaRPr dirty="0">
              <a:latin typeface="Agency FB" panose="020B0503020202020204" pitchFamily="34" charset="0"/>
            </a:endParaRPr>
          </a:p>
        </p:txBody>
      </p:sp>
      <p:grpSp>
        <p:nvGrpSpPr>
          <p:cNvPr id="4" name="Google Shape;4694;p60">
            <a:extLst>
              <a:ext uri="{FF2B5EF4-FFF2-40B4-BE49-F238E27FC236}">
                <a16:creationId xmlns:a16="http://schemas.microsoft.com/office/drawing/2014/main" id="{3205004C-8C88-4CF1-9E03-F7FA8FC9AD70}"/>
              </a:ext>
            </a:extLst>
          </p:cNvPr>
          <p:cNvGrpSpPr/>
          <p:nvPr/>
        </p:nvGrpSpPr>
        <p:grpSpPr>
          <a:xfrm>
            <a:off x="603326" y="2216163"/>
            <a:ext cx="4160348" cy="1250050"/>
            <a:chOff x="5194708" y="3484366"/>
            <a:chExt cx="3148148" cy="987304"/>
          </a:xfrm>
          <a:solidFill>
            <a:schemeClr val="accent3">
              <a:lumMod val="60000"/>
              <a:lumOff val="40000"/>
            </a:schemeClr>
          </a:solidFill>
        </p:grpSpPr>
        <p:grpSp>
          <p:nvGrpSpPr>
            <p:cNvPr id="5" name="Google Shape;4695;p60">
              <a:extLst>
                <a:ext uri="{FF2B5EF4-FFF2-40B4-BE49-F238E27FC236}">
                  <a16:creationId xmlns:a16="http://schemas.microsoft.com/office/drawing/2014/main" id="{35CB0644-702B-49FF-9A8F-8D598C3D8AA1}"/>
                </a:ext>
              </a:extLst>
            </p:cNvPr>
            <p:cNvGrpSpPr/>
            <p:nvPr/>
          </p:nvGrpSpPr>
          <p:grpSpPr>
            <a:xfrm>
              <a:off x="7531521" y="3484366"/>
              <a:ext cx="811335" cy="987304"/>
              <a:chOff x="3379425" y="1617275"/>
              <a:chExt cx="1090650" cy="1327200"/>
            </a:xfrm>
            <a:grpFill/>
          </p:grpSpPr>
          <p:sp>
            <p:nvSpPr>
              <p:cNvPr id="18" name="Google Shape;4696;p60">
                <a:extLst>
                  <a:ext uri="{FF2B5EF4-FFF2-40B4-BE49-F238E27FC236}">
                    <a16:creationId xmlns:a16="http://schemas.microsoft.com/office/drawing/2014/main" id="{044CEB05-5AC7-4C07-AA81-2E7423F046FC}"/>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97;p60">
                <a:extLst>
                  <a:ext uri="{FF2B5EF4-FFF2-40B4-BE49-F238E27FC236}">
                    <a16:creationId xmlns:a16="http://schemas.microsoft.com/office/drawing/2014/main" id="{851EBD7F-AB75-4708-9AE5-253AEF1D0C4F}"/>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98;p60">
                <a:extLst>
                  <a:ext uri="{FF2B5EF4-FFF2-40B4-BE49-F238E27FC236}">
                    <a16:creationId xmlns:a16="http://schemas.microsoft.com/office/drawing/2014/main" id="{B1A09FD8-8125-48A3-93FB-D2D6DC24A98A}"/>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699;p60">
              <a:extLst>
                <a:ext uri="{FF2B5EF4-FFF2-40B4-BE49-F238E27FC236}">
                  <a16:creationId xmlns:a16="http://schemas.microsoft.com/office/drawing/2014/main" id="{F8B9FF67-9219-4F09-8C5C-8D88582CD8B9}"/>
                </a:ext>
              </a:extLst>
            </p:cNvPr>
            <p:cNvGrpSpPr/>
            <p:nvPr/>
          </p:nvGrpSpPr>
          <p:grpSpPr>
            <a:xfrm>
              <a:off x="6752546" y="3484366"/>
              <a:ext cx="811428" cy="987304"/>
              <a:chOff x="2332275" y="1617275"/>
              <a:chExt cx="1090775" cy="1327200"/>
            </a:xfrm>
            <a:grpFill/>
          </p:grpSpPr>
          <p:sp>
            <p:nvSpPr>
              <p:cNvPr id="15" name="Google Shape;4700;p60">
                <a:extLst>
                  <a:ext uri="{FF2B5EF4-FFF2-40B4-BE49-F238E27FC236}">
                    <a16:creationId xmlns:a16="http://schemas.microsoft.com/office/drawing/2014/main" id="{9537CEFC-8497-4AC5-9726-081DC13AD9CD}"/>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01;p60">
                <a:extLst>
                  <a:ext uri="{FF2B5EF4-FFF2-40B4-BE49-F238E27FC236}">
                    <a16:creationId xmlns:a16="http://schemas.microsoft.com/office/drawing/2014/main" id="{D3E2104E-C692-4EFE-8A34-51AD8E57E895}"/>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02;p60">
                <a:extLst>
                  <a:ext uri="{FF2B5EF4-FFF2-40B4-BE49-F238E27FC236}">
                    <a16:creationId xmlns:a16="http://schemas.microsoft.com/office/drawing/2014/main" id="{EBDD7297-5990-49F2-9A2A-9C18743C13D8}"/>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703;p60">
              <a:extLst>
                <a:ext uri="{FF2B5EF4-FFF2-40B4-BE49-F238E27FC236}">
                  <a16:creationId xmlns:a16="http://schemas.microsoft.com/office/drawing/2014/main" id="{20770CCD-E901-4B2F-BD7B-BCD8A3106615}"/>
                </a:ext>
              </a:extLst>
            </p:cNvPr>
            <p:cNvGrpSpPr/>
            <p:nvPr/>
          </p:nvGrpSpPr>
          <p:grpSpPr>
            <a:xfrm>
              <a:off x="5973664" y="3484366"/>
              <a:ext cx="811335" cy="987304"/>
              <a:chOff x="1285250" y="1617275"/>
              <a:chExt cx="1090650" cy="1327200"/>
            </a:xfrm>
            <a:grpFill/>
          </p:grpSpPr>
          <p:sp>
            <p:nvSpPr>
              <p:cNvPr id="12" name="Google Shape;4704;p60">
                <a:extLst>
                  <a:ext uri="{FF2B5EF4-FFF2-40B4-BE49-F238E27FC236}">
                    <a16:creationId xmlns:a16="http://schemas.microsoft.com/office/drawing/2014/main" id="{8E9D0CB1-D9E6-40A5-ACBC-3177A61169CB}"/>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05;p60">
                <a:extLst>
                  <a:ext uri="{FF2B5EF4-FFF2-40B4-BE49-F238E27FC236}">
                    <a16:creationId xmlns:a16="http://schemas.microsoft.com/office/drawing/2014/main" id="{EEAC1A1C-D10B-475C-BDB5-78E02E724ECC}"/>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06;p60">
                <a:extLst>
                  <a:ext uri="{FF2B5EF4-FFF2-40B4-BE49-F238E27FC236}">
                    <a16:creationId xmlns:a16="http://schemas.microsoft.com/office/drawing/2014/main" id="{5B59B113-7948-45D0-B698-3B8183CFFF11}"/>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707;p60">
              <a:extLst>
                <a:ext uri="{FF2B5EF4-FFF2-40B4-BE49-F238E27FC236}">
                  <a16:creationId xmlns:a16="http://schemas.microsoft.com/office/drawing/2014/main" id="{72081348-4754-4FCA-8C50-32F67E5C9667}"/>
                </a:ext>
              </a:extLst>
            </p:cNvPr>
            <p:cNvGrpSpPr/>
            <p:nvPr/>
          </p:nvGrpSpPr>
          <p:grpSpPr>
            <a:xfrm>
              <a:off x="5194708" y="3484366"/>
              <a:ext cx="811409" cy="987304"/>
              <a:chOff x="238125" y="1617275"/>
              <a:chExt cx="1090750" cy="1327200"/>
            </a:xfrm>
            <a:grpFill/>
          </p:grpSpPr>
          <p:sp>
            <p:nvSpPr>
              <p:cNvPr id="9" name="Google Shape;4708;p60">
                <a:extLst>
                  <a:ext uri="{FF2B5EF4-FFF2-40B4-BE49-F238E27FC236}">
                    <a16:creationId xmlns:a16="http://schemas.microsoft.com/office/drawing/2014/main" id="{09C20D70-EA75-4766-A1BB-0FB0AA3C4260}"/>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09;p60">
                <a:extLst>
                  <a:ext uri="{FF2B5EF4-FFF2-40B4-BE49-F238E27FC236}">
                    <a16:creationId xmlns:a16="http://schemas.microsoft.com/office/drawing/2014/main" id="{A8848C67-47C3-4804-B5BA-E5C4B3D54610}"/>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10;p60">
                <a:extLst>
                  <a:ext uri="{FF2B5EF4-FFF2-40B4-BE49-F238E27FC236}">
                    <a16:creationId xmlns:a16="http://schemas.microsoft.com/office/drawing/2014/main" id="{1A805887-8BC6-4F88-BD35-3A1811EEEF97}"/>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4694;p60">
            <a:extLst>
              <a:ext uri="{FF2B5EF4-FFF2-40B4-BE49-F238E27FC236}">
                <a16:creationId xmlns:a16="http://schemas.microsoft.com/office/drawing/2014/main" id="{A34E9AD1-611D-4F7B-ACEB-281F50E5CC7D}"/>
              </a:ext>
            </a:extLst>
          </p:cNvPr>
          <p:cNvGrpSpPr/>
          <p:nvPr/>
        </p:nvGrpSpPr>
        <p:grpSpPr>
          <a:xfrm>
            <a:off x="4763674" y="2216163"/>
            <a:ext cx="4092261" cy="1250049"/>
            <a:chOff x="5194708" y="3484366"/>
            <a:chExt cx="3148148" cy="987304"/>
          </a:xfrm>
          <a:solidFill>
            <a:schemeClr val="accent3">
              <a:lumMod val="60000"/>
              <a:lumOff val="40000"/>
            </a:schemeClr>
          </a:solidFill>
        </p:grpSpPr>
        <p:grpSp>
          <p:nvGrpSpPr>
            <p:cNvPr id="22" name="Google Shape;4695;p60">
              <a:extLst>
                <a:ext uri="{FF2B5EF4-FFF2-40B4-BE49-F238E27FC236}">
                  <a16:creationId xmlns:a16="http://schemas.microsoft.com/office/drawing/2014/main" id="{AC7E2362-45C2-499C-B4B6-F9BF772FE247}"/>
                </a:ext>
              </a:extLst>
            </p:cNvPr>
            <p:cNvGrpSpPr/>
            <p:nvPr/>
          </p:nvGrpSpPr>
          <p:grpSpPr>
            <a:xfrm>
              <a:off x="7531521" y="3484366"/>
              <a:ext cx="811335" cy="987304"/>
              <a:chOff x="3379425" y="1617275"/>
              <a:chExt cx="1090650" cy="1327200"/>
            </a:xfrm>
            <a:grpFill/>
          </p:grpSpPr>
          <p:sp>
            <p:nvSpPr>
              <p:cNvPr id="35" name="Google Shape;4696;p60">
                <a:extLst>
                  <a:ext uri="{FF2B5EF4-FFF2-40B4-BE49-F238E27FC236}">
                    <a16:creationId xmlns:a16="http://schemas.microsoft.com/office/drawing/2014/main" id="{FBF8B8C3-368F-42F0-BCF1-08E7AAB97919}"/>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97;p60">
                <a:extLst>
                  <a:ext uri="{FF2B5EF4-FFF2-40B4-BE49-F238E27FC236}">
                    <a16:creationId xmlns:a16="http://schemas.microsoft.com/office/drawing/2014/main" id="{175E69AA-B8FA-4CC8-841F-06AB72BE5B47}"/>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98;p60">
                <a:extLst>
                  <a:ext uri="{FF2B5EF4-FFF2-40B4-BE49-F238E27FC236}">
                    <a16:creationId xmlns:a16="http://schemas.microsoft.com/office/drawing/2014/main" id="{70C830BA-1DA8-4AC2-93CE-5C4065F3B323}"/>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699;p60">
              <a:extLst>
                <a:ext uri="{FF2B5EF4-FFF2-40B4-BE49-F238E27FC236}">
                  <a16:creationId xmlns:a16="http://schemas.microsoft.com/office/drawing/2014/main" id="{7A40D289-394A-4013-A0C2-0358D923A65C}"/>
                </a:ext>
              </a:extLst>
            </p:cNvPr>
            <p:cNvGrpSpPr/>
            <p:nvPr/>
          </p:nvGrpSpPr>
          <p:grpSpPr>
            <a:xfrm>
              <a:off x="6752546" y="3484366"/>
              <a:ext cx="811428" cy="987304"/>
              <a:chOff x="2332275" y="1617275"/>
              <a:chExt cx="1090775" cy="1327200"/>
            </a:xfrm>
            <a:grpFill/>
          </p:grpSpPr>
          <p:sp>
            <p:nvSpPr>
              <p:cNvPr id="32" name="Google Shape;4700;p60">
                <a:extLst>
                  <a:ext uri="{FF2B5EF4-FFF2-40B4-BE49-F238E27FC236}">
                    <a16:creationId xmlns:a16="http://schemas.microsoft.com/office/drawing/2014/main" id="{7BB728F4-E453-40B4-8290-0798F7950034}"/>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1;p60">
                <a:extLst>
                  <a:ext uri="{FF2B5EF4-FFF2-40B4-BE49-F238E27FC236}">
                    <a16:creationId xmlns:a16="http://schemas.microsoft.com/office/drawing/2014/main" id="{5A50A8A0-F305-473C-8432-E59E97260C9F}"/>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02;p60">
                <a:extLst>
                  <a:ext uri="{FF2B5EF4-FFF2-40B4-BE49-F238E27FC236}">
                    <a16:creationId xmlns:a16="http://schemas.microsoft.com/office/drawing/2014/main" id="{33696CB2-7AA4-4063-91AB-74849549DB6E}"/>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703;p60">
              <a:extLst>
                <a:ext uri="{FF2B5EF4-FFF2-40B4-BE49-F238E27FC236}">
                  <a16:creationId xmlns:a16="http://schemas.microsoft.com/office/drawing/2014/main" id="{E97402EC-2F53-48C1-A341-24602D0D87DA}"/>
                </a:ext>
              </a:extLst>
            </p:cNvPr>
            <p:cNvGrpSpPr/>
            <p:nvPr/>
          </p:nvGrpSpPr>
          <p:grpSpPr>
            <a:xfrm>
              <a:off x="5973664" y="3484366"/>
              <a:ext cx="811335" cy="987304"/>
              <a:chOff x="1285250" y="1617275"/>
              <a:chExt cx="1090650" cy="1327200"/>
            </a:xfrm>
            <a:grpFill/>
          </p:grpSpPr>
          <p:sp>
            <p:nvSpPr>
              <p:cNvPr id="29" name="Google Shape;4704;p60">
                <a:extLst>
                  <a:ext uri="{FF2B5EF4-FFF2-40B4-BE49-F238E27FC236}">
                    <a16:creationId xmlns:a16="http://schemas.microsoft.com/office/drawing/2014/main" id="{778094EE-59F9-4D46-BC47-2299A4361140}"/>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05;p60">
                <a:extLst>
                  <a:ext uri="{FF2B5EF4-FFF2-40B4-BE49-F238E27FC236}">
                    <a16:creationId xmlns:a16="http://schemas.microsoft.com/office/drawing/2014/main" id="{29FF8AD5-491A-43E6-908D-281A1FCC0ADF}"/>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06;p60">
                <a:extLst>
                  <a:ext uri="{FF2B5EF4-FFF2-40B4-BE49-F238E27FC236}">
                    <a16:creationId xmlns:a16="http://schemas.microsoft.com/office/drawing/2014/main" id="{4CF2D3F1-2D52-4FAD-A043-FFE9003D2B34}"/>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707;p60">
              <a:extLst>
                <a:ext uri="{FF2B5EF4-FFF2-40B4-BE49-F238E27FC236}">
                  <a16:creationId xmlns:a16="http://schemas.microsoft.com/office/drawing/2014/main" id="{37B7A44D-5B89-4E68-B389-8F3ED5DFA784}"/>
                </a:ext>
              </a:extLst>
            </p:cNvPr>
            <p:cNvGrpSpPr/>
            <p:nvPr/>
          </p:nvGrpSpPr>
          <p:grpSpPr>
            <a:xfrm>
              <a:off x="5194708" y="3484366"/>
              <a:ext cx="811409" cy="987304"/>
              <a:chOff x="238125" y="1617275"/>
              <a:chExt cx="1090750" cy="1327200"/>
            </a:xfrm>
            <a:grpFill/>
          </p:grpSpPr>
          <p:sp>
            <p:nvSpPr>
              <p:cNvPr id="26" name="Google Shape;4708;p60">
                <a:extLst>
                  <a:ext uri="{FF2B5EF4-FFF2-40B4-BE49-F238E27FC236}">
                    <a16:creationId xmlns:a16="http://schemas.microsoft.com/office/drawing/2014/main" id="{ACA250A0-10C8-4E29-B4C1-E392D3BCDCAC}"/>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09;p60">
                <a:extLst>
                  <a:ext uri="{FF2B5EF4-FFF2-40B4-BE49-F238E27FC236}">
                    <a16:creationId xmlns:a16="http://schemas.microsoft.com/office/drawing/2014/main" id="{2265CA37-8B18-4F91-95B5-E00DC885B09E}"/>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0;p60">
                <a:extLst>
                  <a:ext uri="{FF2B5EF4-FFF2-40B4-BE49-F238E27FC236}">
                    <a16:creationId xmlns:a16="http://schemas.microsoft.com/office/drawing/2014/main" id="{4E18415D-49A0-4F3E-9B3F-088961903E15}"/>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p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A6B3CD16-26BD-43B0-AF81-C7F5F070F56C}"/>
              </a:ext>
            </a:extLst>
          </p:cNvPr>
          <p:cNvSpPr txBox="1"/>
          <p:nvPr/>
        </p:nvSpPr>
        <p:spPr>
          <a:xfrm>
            <a:off x="937278" y="2498219"/>
            <a:ext cx="434650" cy="461665"/>
          </a:xfrm>
          <a:prstGeom prst="rect">
            <a:avLst/>
          </a:prstGeom>
          <a:noFill/>
        </p:spPr>
        <p:txBody>
          <a:bodyPr wrap="square" rtlCol="0">
            <a:spAutoFit/>
          </a:bodyPr>
          <a:lstStyle/>
          <a:p>
            <a:r>
              <a:rPr lang="en-US" sz="2400" dirty="0"/>
              <a:t>1</a:t>
            </a:r>
          </a:p>
        </p:txBody>
      </p:sp>
      <p:sp>
        <p:nvSpPr>
          <p:cNvPr id="40" name="TextBox 39">
            <a:extLst>
              <a:ext uri="{FF2B5EF4-FFF2-40B4-BE49-F238E27FC236}">
                <a16:creationId xmlns:a16="http://schemas.microsoft.com/office/drawing/2014/main" id="{A60CA7E6-195B-4A57-B1BC-51A021B713A8}"/>
              </a:ext>
            </a:extLst>
          </p:cNvPr>
          <p:cNvSpPr txBox="1"/>
          <p:nvPr/>
        </p:nvSpPr>
        <p:spPr>
          <a:xfrm>
            <a:off x="8162725" y="2495122"/>
            <a:ext cx="434650" cy="461665"/>
          </a:xfrm>
          <a:prstGeom prst="rect">
            <a:avLst/>
          </a:prstGeom>
          <a:noFill/>
        </p:spPr>
        <p:txBody>
          <a:bodyPr wrap="square" rtlCol="0">
            <a:spAutoFit/>
          </a:bodyPr>
          <a:lstStyle/>
          <a:p>
            <a:r>
              <a:rPr lang="en-US" sz="2400" dirty="0"/>
              <a:t>8</a:t>
            </a:r>
          </a:p>
        </p:txBody>
      </p:sp>
      <p:sp>
        <p:nvSpPr>
          <p:cNvPr id="41" name="TextBox 40">
            <a:extLst>
              <a:ext uri="{FF2B5EF4-FFF2-40B4-BE49-F238E27FC236}">
                <a16:creationId xmlns:a16="http://schemas.microsoft.com/office/drawing/2014/main" id="{9E8DC8D0-5437-4158-988A-8B87DA0759EA}"/>
              </a:ext>
            </a:extLst>
          </p:cNvPr>
          <p:cNvSpPr txBox="1"/>
          <p:nvPr/>
        </p:nvSpPr>
        <p:spPr>
          <a:xfrm>
            <a:off x="7115015" y="2487889"/>
            <a:ext cx="434650" cy="461665"/>
          </a:xfrm>
          <a:prstGeom prst="rect">
            <a:avLst/>
          </a:prstGeom>
          <a:noFill/>
        </p:spPr>
        <p:txBody>
          <a:bodyPr wrap="square" rtlCol="0">
            <a:spAutoFit/>
          </a:bodyPr>
          <a:lstStyle/>
          <a:p>
            <a:r>
              <a:rPr lang="en-US" sz="2400" dirty="0"/>
              <a:t>7</a:t>
            </a:r>
          </a:p>
        </p:txBody>
      </p:sp>
      <p:sp>
        <p:nvSpPr>
          <p:cNvPr id="42" name="TextBox 41">
            <a:extLst>
              <a:ext uri="{FF2B5EF4-FFF2-40B4-BE49-F238E27FC236}">
                <a16:creationId xmlns:a16="http://schemas.microsoft.com/office/drawing/2014/main" id="{D3D0F4E9-D674-4A0B-9B8A-AF1B8AB3182C}"/>
              </a:ext>
            </a:extLst>
          </p:cNvPr>
          <p:cNvSpPr txBox="1"/>
          <p:nvPr/>
        </p:nvSpPr>
        <p:spPr>
          <a:xfrm>
            <a:off x="6120211" y="2487890"/>
            <a:ext cx="434650" cy="461665"/>
          </a:xfrm>
          <a:prstGeom prst="rect">
            <a:avLst/>
          </a:prstGeom>
          <a:noFill/>
        </p:spPr>
        <p:txBody>
          <a:bodyPr wrap="square" rtlCol="0">
            <a:spAutoFit/>
          </a:bodyPr>
          <a:lstStyle/>
          <a:p>
            <a:r>
              <a:rPr lang="en-US" sz="2400" dirty="0"/>
              <a:t>6</a:t>
            </a:r>
          </a:p>
        </p:txBody>
      </p:sp>
      <p:sp>
        <p:nvSpPr>
          <p:cNvPr id="43" name="TextBox 42">
            <a:extLst>
              <a:ext uri="{FF2B5EF4-FFF2-40B4-BE49-F238E27FC236}">
                <a16:creationId xmlns:a16="http://schemas.microsoft.com/office/drawing/2014/main" id="{E4070BD9-D41F-4FD1-A3E8-F224735D6D17}"/>
              </a:ext>
            </a:extLst>
          </p:cNvPr>
          <p:cNvSpPr txBox="1"/>
          <p:nvPr/>
        </p:nvSpPr>
        <p:spPr>
          <a:xfrm>
            <a:off x="5107650" y="2487891"/>
            <a:ext cx="434650" cy="461665"/>
          </a:xfrm>
          <a:prstGeom prst="rect">
            <a:avLst/>
          </a:prstGeom>
          <a:noFill/>
        </p:spPr>
        <p:txBody>
          <a:bodyPr wrap="square" rtlCol="0">
            <a:spAutoFit/>
          </a:bodyPr>
          <a:lstStyle/>
          <a:p>
            <a:r>
              <a:rPr lang="en-US" sz="2400" dirty="0"/>
              <a:t>5</a:t>
            </a:r>
          </a:p>
        </p:txBody>
      </p:sp>
      <p:sp>
        <p:nvSpPr>
          <p:cNvPr id="44" name="TextBox 43">
            <a:extLst>
              <a:ext uri="{FF2B5EF4-FFF2-40B4-BE49-F238E27FC236}">
                <a16:creationId xmlns:a16="http://schemas.microsoft.com/office/drawing/2014/main" id="{6DA1515D-351D-4920-AE69-242E7AB57442}"/>
              </a:ext>
            </a:extLst>
          </p:cNvPr>
          <p:cNvSpPr txBox="1"/>
          <p:nvPr/>
        </p:nvSpPr>
        <p:spPr>
          <a:xfrm>
            <a:off x="4041258" y="2498219"/>
            <a:ext cx="434650" cy="461665"/>
          </a:xfrm>
          <a:prstGeom prst="rect">
            <a:avLst/>
          </a:prstGeom>
          <a:noFill/>
        </p:spPr>
        <p:txBody>
          <a:bodyPr wrap="square" rtlCol="0">
            <a:spAutoFit/>
          </a:bodyPr>
          <a:lstStyle/>
          <a:p>
            <a:r>
              <a:rPr lang="en-US" sz="2400" dirty="0"/>
              <a:t>4</a:t>
            </a:r>
          </a:p>
        </p:txBody>
      </p:sp>
      <p:sp>
        <p:nvSpPr>
          <p:cNvPr id="45" name="TextBox 44">
            <a:extLst>
              <a:ext uri="{FF2B5EF4-FFF2-40B4-BE49-F238E27FC236}">
                <a16:creationId xmlns:a16="http://schemas.microsoft.com/office/drawing/2014/main" id="{B21D6D62-3BF9-4B3D-A8F8-8FBC8A86DA3D}"/>
              </a:ext>
            </a:extLst>
          </p:cNvPr>
          <p:cNvSpPr txBox="1"/>
          <p:nvPr/>
        </p:nvSpPr>
        <p:spPr>
          <a:xfrm>
            <a:off x="3028697" y="2491166"/>
            <a:ext cx="434650" cy="461665"/>
          </a:xfrm>
          <a:prstGeom prst="rect">
            <a:avLst/>
          </a:prstGeom>
          <a:noFill/>
        </p:spPr>
        <p:txBody>
          <a:bodyPr wrap="square" rtlCol="0">
            <a:spAutoFit/>
          </a:bodyPr>
          <a:lstStyle/>
          <a:p>
            <a:r>
              <a:rPr lang="en-US" sz="2400" dirty="0"/>
              <a:t>3</a:t>
            </a:r>
          </a:p>
        </p:txBody>
      </p:sp>
      <p:sp>
        <p:nvSpPr>
          <p:cNvPr id="46" name="TextBox 45">
            <a:extLst>
              <a:ext uri="{FF2B5EF4-FFF2-40B4-BE49-F238E27FC236}">
                <a16:creationId xmlns:a16="http://schemas.microsoft.com/office/drawing/2014/main" id="{746D7E31-507F-4436-97EC-6B5B8F7278AF}"/>
              </a:ext>
            </a:extLst>
          </p:cNvPr>
          <p:cNvSpPr txBox="1"/>
          <p:nvPr/>
        </p:nvSpPr>
        <p:spPr>
          <a:xfrm>
            <a:off x="1978456" y="2495123"/>
            <a:ext cx="434650" cy="461665"/>
          </a:xfrm>
          <a:prstGeom prst="rect">
            <a:avLst/>
          </a:prstGeom>
          <a:noFill/>
        </p:spPr>
        <p:txBody>
          <a:bodyPr wrap="square" rtlCol="0">
            <a:spAutoFit/>
          </a:bodyPr>
          <a:lstStyle/>
          <a:p>
            <a:r>
              <a:rPr lang="en-US" sz="2400" dirty="0"/>
              <a:t>2</a:t>
            </a:r>
          </a:p>
        </p:txBody>
      </p:sp>
      <p:sp>
        <p:nvSpPr>
          <p:cNvPr id="47" name="TextBox 46">
            <a:extLst>
              <a:ext uri="{FF2B5EF4-FFF2-40B4-BE49-F238E27FC236}">
                <a16:creationId xmlns:a16="http://schemas.microsoft.com/office/drawing/2014/main" id="{3BBEC5C2-80BF-4617-9920-379E095A0603}"/>
              </a:ext>
            </a:extLst>
          </p:cNvPr>
          <p:cNvSpPr txBox="1"/>
          <p:nvPr/>
        </p:nvSpPr>
        <p:spPr>
          <a:xfrm>
            <a:off x="333930" y="3493989"/>
            <a:ext cx="1452135" cy="600164"/>
          </a:xfrm>
          <a:prstGeom prst="rect">
            <a:avLst/>
          </a:prstGeom>
          <a:noFill/>
        </p:spPr>
        <p:txBody>
          <a:bodyPr wrap="square" lIns="91440" tIns="45720" rIns="91440" bIns="45720" rtlCol="0" anchor="t">
            <a:spAutoFit/>
          </a:bodyPr>
          <a:lstStyle/>
          <a:p>
            <a:pPr algn="ctr"/>
            <a:r>
              <a:rPr lang="en-US" sz="1100" dirty="0"/>
              <a:t>COMPRESSIBILITY INDEX </a:t>
            </a:r>
          </a:p>
          <a:p>
            <a:pPr algn="ctr"/>
            <a:endParaRPr lang="en-US" sz="1100" dirty="0"/>
          </a:p>
        </p:txBody>
      </p:sp>
      <p:sp>
        <p:nvSpPr>
          <p:cNvPr id="50" name="TextBox 49">
            <a:extLst>
              <a:ext uri="{FF2B5EF4-FFF2-40B4-BE49-F238E27FC236}">
                <a16:creationId xmlns:a16="http://schemas.microsoft.com/office/drawing/2014/main" id="{8281CD06-AC93-430E-B7BD-D9DBE54F3CFE}"/>
              </a:ext>
            </a:extLst>
          </p:cNvPr>
          <p:cNvSpPr txBox="1"/>
          <p:nvPr/>
        </p:nvSpPr>
        <p:spPr>
          <a:xfrm>
            <a:off x="1536722" y="3493989"/>
            <a:ext cx="1249801" cy="430887"/>
          </a:xfrm>
          <a:prstGeom prst="rect">
            <a:avLst/>
          </a:prstGeom>
          <a:noFill/>
        </p:spPr>
        <p:txBody>
          <a:bodyPr wrap="square" lIns="91440" tIns="45720" rIns="91440" bIns="45720" rtlCol="0" anchor="t">
            <a:spAutoFit/>
          </a:bodyPr>
          <a:lstStyle/>
          <a:p>
            <a:pPr algn="ctr"/>
            <a:r>
              <a:rPr lang="en-US" sz="1100" dirty="0"/>
              <a:t>HAUSNER RATIO</a:t>
            </a:r>
          </a:p>
        </p:txBody>
      </p:sp>
      <p:sp>
        <p:nvSpPr>
          <p:cNvPr id="51" name="TextBox 50">
            <a:extLst>
              <a:ext uri="{FF2B5EF4-FFF2-40B4-BE49-F238E27FC236}">
                <a16:creationId xmlns:a16="http://schemas.microsoft.com/office/drawing/2014/main" id="{27AAF885-D076-4CF8-8747-96429A174E56}"/>
              </a:ext>
            </a:extLst>
          </p:cNvPr>
          <p:cNvSpPr txBox="1"/>
          <p:nvPr/>
        </p:nvSpPr>
        <p:spPr>
          <a:xfrm>
            <a:off x="2606933" y="3482021"/>
            <a:ext cx="1323578" cy="446276"/>
          </a:xfrm>
          <a:prstGeom prst="rect">
            <a:avLst/>
          </a:prstGeom>
          <a:noFill/>
        </p:spPr>
        <p:txBody>
          <a:bodyPr wrap="square" lIns="91440" tIns="45720" rIns="91440" bIns="45720" rtlCol="0" anchor="t">
            <a:spAutoFit/>
          </a:bodyPr>
          <a:lstStyle/>
          <a:p>
            <a:pPr algn="ctr"/>
            <a:r>
              <a:rPr lang="en-US" sz="1100"/>
              <a:t>ANGLE OF REPOSE</a:t>
            </a:r>
            <a:r>
              <a:rPr lang="en-US" sz="1200" dirty="0"/>
              <a:t> </a:t>
            </a:r>
          </a:p>
        </p:txBody>
      </p:sp>
      <p:sp>
        <p:nvSpPr>
          <p:cNvPr id="52" name="TextBox 51">
            <a:extLst>
              <a:ext uri="{FF2B5EF4-FFF2-40B4-BE49-F238E27FC236}">
                <a16:creationId xmlns:a16="http://schemas.microsoft.com/office/drawing/2014/main" id="{8FADA251-E868-4BD9-9EBD-9B6768906794}"/>
              </a:ext>
            </a:extLst>
          </p:cNvPr>
          <p:cNvSpPr txBox="1"/>
          <p:nvPr/>
        </p:nvSpPr>
        <p:spPr>
          <a:xfrm>
            <a:off x="3558644" y="3497149"/>
            <a:ext cx="1323578" cy="430887"/>
          </a:xfrm>
          <a:prstGeom prst="rect">
            <a:avLst/>
          </a:prstGeom>
          <a:noFill/>
        </p:spPr>
        <p:txBody>
          <a:bodyPr wrap="square" rtlCol="0">
            <a:spAutoFit/>
          </a:bodyPr>
          <a:lstStyle/>
          <a:p>
            <a:pPr algn="ctr"/>
            <a:r>
              <a:rPr lang="en-US" sz="1100" dirty="0"/>
              <a:t>ANGLE OF SPATULA </a:t>
            </a:r>
          </a:p>
        </p:txBody>
      </p:sp>
      <p:sp>
        <p:nvSpPr>
          <p:cNvPr id="53" name="TextBox 52">
            <a:extLst>
              <a:ext uri="{FF2B5EF4-FFF2-40B4-BE49-F238E27FC236}">
                <a16:creationId xmlns:a16="http://schemas.microsoft.com/office/drawing/2014/main" id="{CAC93594-11D0-4298-B9E8-9F4DA19DF6FD}"/>
              </a:ext>
            </a:extLst>
          </p:cNvPr>
          <p:cNvSpPr txBox="1"/>
          <p:nvPr/>
        </p:nvSpPr>
        <p:spPr>
          <a:xfrm>
            <a:off x="6670551" y="3505104"/>
            <a:ext cx="1323578" cy="430887"/>
          </a:xfrm>
          <a:prstGeom prst="rect">
            <a:avLst/>
          </a:prstGeom>
          <a:noFill/>
        </p:spPr>
        <p:txBody>
          <a:bodyPr wrap="square" rtlCol="0">
            <a:spAutoFit/>
          </a:bodyPr>
          <a:lstStyle/>
          <a:p>
            <a:pPr algn="ctr"/>
            <a:r>
              <a:rPr lang="en-US" sz="1100" dirty="0"/>
              <a:t>ANGLE OF </a:t>
            </a:r>
          </a:p>
          <a:p>
            <a:pPr algn="ctr"/>
            <a:r>
              <a:rPr lang="en-US" sz="1100" dirty="0"/>
              <a:t>FALL  </a:t>
            </a:r>
          </a:p>
        </p:txBody>
      </p:sp>
      <p:sp>
        <p:nvSpPr>
          <p:cNvPr id="54" name="TextBox 53">
            <a:extLst>
              <a:ext uri="{FF2B5EF4-FFF2-40B4-BE49-F238E27FC236}">
                <a16:creationId xmlns:a16="http://schemas.microsoft.com/office/drawing/2014/main" id="{77BBA8F8-0A67-4769-99D4-74A4F37426ED}"/>
              </a:ext>
            </a:extLst>
          </p:cNvPr>
          <p:cNvSpPr txBox="1"/>
          <p:nvPr/>
        </p:nvSpPr>
        <p:spPr>
          <a:xfrm>
            <a:off x="4702790" y="3505104"/>
            <a:ext cx="1165228" cy="400110"/>
          </a:xfrm>
          <a:prstGeom prst="rect">
            <a:avLst/>
          </a:prstGeom>
          <a:noFill/>
        </p:spPr>
        <p:txBody>
          <a:bodyPr wrap="square" rtlCol="0">
            <a:spAutoFit/>
          </a:bodyPr>
          <a:lstStyle/>
          <a:p>
            <a:pPr algn="ctr"/>
            <a:r>
              <a:rPr lang="en-US" sz="1000" dirty="0"/>
              <a:t>COHESION INDEX</a:t>
            </a:r>
          </a:p>
        </p:txBody>
      </p:sp>
      <p:sp>
        <p:nvSpPr>
          <p:cNvPr id="55" name="TextBox 54">
            <a:extLst>
              <a:ext uri="{FF2B5EF4-FFF2-40B4-BE49-F238E27FC236}">
                <a16:creationId xmlns:a16="http://schemas.microsoft.com/office/drawing/2014/main" id="{C8557064-A232-476B-AC54-FA96306C9514}"/>
              </a:ext>
            </a:extLst>
          </p:cNvPr>
          <p:cNvSpPr txBox="1"/>
          <p:nvPr/>
        </p:nvSpPr>
        <p:spPr>
          <a:xfrm>
            <a:off x="5655326" y="3495165"/>
            <a:ext cx="1323578" cy="276999"/>
          </a:xfrm>
          <a:prstGeom prst="rect">
            <a:avLst/>
          </a:prstGeom>
          <a:noFill/>
        </p:spPr>
        <p:txBody>
          <a:bodyPr wrap="square" rtlCol="0">
            <a:spAutoFit/>
          </a:bodyPr>
          <a:lstStyle/>
          <a:p>
            <a:pPr algn="ctr"/>
            <a:r>
              <a:rPr lang="en-US" sz="1000" dirty="0"/>
              <a:t>UNIFORMITY</a:t>
            </a:r>
            <a:r>
              <a:rPr lang="en-US" sz="1200" dirty="0"/>
              <a:t> </a:t>
            </a:r>
          </a:p>
        </p:txBody>
      </p:sp>
      <p:sp>
        <p:nvSpPr>
          <p:cNvPr id="56" name="TextBox 55">
            <a:extLst>
              <a:ext uri="{FF2B5EF4-FFF2-40B4-BE49-F238E27FC236}">
                <a16:creationId xmlns:a16="http://schemas.microsoft.com/office/drawing/2014/main" id="{C99CFC35-0A0D-486C-A3AF-B18CBB1B76ED}"/>
              </a:ext>
            </a:extLst>
          </p:cNvPr>
          <p:cNvSpPr txBox="1"/>
          <p:nvPr/>
        </p:nvSpPr>
        <p:spPr>
          <a:xfrm>
            <a:off x="7718261" y="3493989"/>
            <a:ext cx="1323578" cy="261610"/>
          </a:xfrm>
          <a:prstGeom prst="rect">
            <a:avLst/>
          </a:prstGeom>
          <a:noFill/>
        </p:spPr>
        <p:txBody>
          <a:bodyPr wrap="square" lIns="91440" tIns="45720" rIns="91440" bIns="45720" rtlCol="0" anchor="t">
            <a:spAutoFit/>
          </a:bodyPr>
          <a:lstStyle/>
          <a:p>
            <a:pPr algn="ctr"/>
            <a:r>
              <a:rPr lang="en-US" sz="1100" dirty="0"/>
              <a:t>DISPERSIBILITY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8131F4-B711-41C2-A5C0-C0499DD57B94}"/>
              </a:ext>
            </a:extLst>
          </p:cNvPr>
          <p:cNvSpPr>
            <a:spLocks noGrp="1"/>
          </p:cNvSpPr>
          <p:nvPr>
            <p:ph type="body" idx="1"/>
          </p:nvPr>
        </p:nvSpPr>
        <p:spPr/>
        <p:txBody>
          <a:bodyPr/>
          <a:lstStyle/>
          <a:p>
            <a:r>
              <a:rPr lang="en-GB" dirty="0"/>
              <a:t>The </a:t>
            </a:r>
            <a:r>
              <a:rPr lang="en-GB" dirty="0" err="1"/>
              <a:t>Carr</a:t>
            </a:r>
            <a:r>
              <a:rPr lang="en-GB" dirty="0"/>
              <a:t> Angle of Fall is determined after the Angle of Repose heap of material is jarred or </a:t>
            </a:r>
            <a:r>
              <a:rPr lang="en-GB" dirty="0" err="1"/>
              <a:t>distrubed</a:t>
            </a:r>
            <a:r>
              <a:rPr lang="en-GB" dirty="0"/>
              <a:t> resulting in reconfiguration of initial heap</a:t>
            </a:r>
          </a:p>
          <a:p>
            <a:r>
              <a:rPr lang="en-GB" b="1" dirty="0"/>
              <a:t>Angle of Difference </a:t>
            </a:r>
            <a:r>
              <a:rPr lang="en-GB" dirty="0"/>
              <a:t>is the difference of Angle of Repose and Angle of fall</a:t>
            </a:r>
          </a:p>
        </p:txBody>
      </p:sp>
      <p:sp>
        <p:nvSpPr>
          <p:cNvPr id="3" name="Title 2">
            <a:extLst>
              <a:ext uri="{FF2B5EF4-FFF2-40B4-BE49-F238E27FC236}">
                <a16:creationId xmlns:a16="http://schemas.microsoft.com/office/drawing/2014/main" id="{95CF7EFD-AD0A-4AB7-8B58-E8D5797D408B}"/>
              </a:ext>
            </a:extLst>
          </p:cNvPr>
          <p:cNvSpPr>
            <a:spLocks noGrp="1"/>
          </p:cNvSpPr>
          <p:nvPr>
            <p:ph type="title"/>
          </p:nvPr>
        </p:nvSpPr>
        <p:spPr/>
        <p:txBody>
          <a:bodyPr/>
          <a:lstStyle/>
          <a:p>
            <a:r>
              <a:rPr lang="en-US">
                <a:latin typeface="Agency FB"/>
              </a:rPr>
              <a:t>ANGLE OF FALL</a:t>
            </a:r>
            <a:endParaRPr lang="en-US"/>
          </a:p>
          <a:p>
            <a:endParaRPr lang="en-GB" dirty="0"/>
          </a:p>
        </p:txBody>
      </p:sp>
      <p:pic>
        <p:nvPicPr>
          <p:cNvPr id="4" name="Picture 4" descr="A picture containing lamp, table, clock, sign&#10;&#10;Description automatically generated">
            <a:extLst>
              <a:ext uri="{FF2B5EF4-FFF2-40B4-BE49-F238E27FC236}">
                <a16:creationId xmlns:a16="http://schemas.microsoft.com/office/drawing/2014/main" id="{127373DB-1488-4841-AFEC-68DFEA4C9511}"/>
              </a:ext>
            </a:extLst>
          </p:cNvPr>
          <p:cNvPicPr>
            <a:picLocks noChangeAspect="1"/>
          </p:cNvPicPr>
          <p:nvPr/>
        </p:nvPicPr>
        <p:blipFill>
          <a:blip r:embed="rId2"/>
          <a:stretch>
            <a:fillRect/>
          </a:stretch>
        </p:blipFill>
        <p:spPr>
          <a:xfrm>
            <a:off x="5730522" y="884526"/>
            <a:ext cx="2631625" cy="4114800"/>
          </a:xfrm>
          <a:prstGeom prst="rect">
            <a:avLst/>
          </a:prstGeom>
        </p:spPr>
      </p:pic>
      <p:sp>
        <p:nvSpPr>
          <p:cNvPr id="6" name="TextBox 5">
            <a:extLst>
              <a:ext uri="{FF2B5EF4-FFF2-40B4-BE49-F238E27FC236}">
                <a16:creationId xmlns:a16="http://schemas.microsoft.com/office/drawing/2014/main" id="{FFBA5BA6-15DE-46B1-B83F-A48D5ACE5336}"/>
              </a:ext>
            </a:extLst>
          </p:cNvPr>
          <p:cNvSpPr txBox="1"/>
          <p:nvPr/>
        </p:nvSpPr>
        <p:spPr>
          <a:xfrm>
            <a:off x="829973" y="4590184"/>
            <a:ext cx="45745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Lower the angle of fall, higher is the floodability</a:t>
            </a:r>
          </a:p>
        </p:txBody>
      </p:sp>
    </p:spTree>
    <p:extLst>
      <p:ext uri="{BB962C8B-B14F-4D97-AF65-F5344CB8AC3E}">
        <p14:creationId xmlns:p14="http://schemas.microsoft.com/office/powerpoint/2010/main" val="19353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gency FB" panose="020B0503020202020204" pitchFamily="34" charset="0"/>
              </a:rPr>
              <a:t>DISPERSIBILITY </a:t>
            </a:r>
            <a:endParaRPr sz="3600" dirty="0">
              <a:latin typeface="Agency FB" panose="020B0503020202020204" pitchFamily="34" charset="0"/>
            </a:endParaRPr>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C8113C26-A02C-4563-A097-9E0A26990DE4}"/>
                  </a:ext>
                </a:extLst>
              </p:cNvPr>
              <p:cNvSpPr>
                <a:spLocks noGrp="1"/>
              </p:cNvSpPr>
              <p:nvPr>
                <p:ph type="subTitle" idx="1"/>
              </p:nvPr>
            </p:nvSpPr>
            <p:spPr>
              <a:xfrm flipH="1">
                <a:off x="4217444" y="1736536"/>
                <a:ext cx="4693312" cy="3392105"/>
              </a:xfrm>
            </p:spPr>
            <p:txBody>
              <a:bodyPr/>
              <a:lstStyle/>
              <a:p>
                <a:pPr marL="114300" indent="0" algn="l">
                  <a:buNone/>
                </a:pPr>
                <a:r>
                  <a:rPr lang="en-US" dirty="0">
                    <a:latin typeface="+mj-lt"/>
                  </a:rPr>
                  <a:t>Dispersibility is a measure of the scattering and dusting characteristics of a powder. – The more dispersible a material is, the more floodable it is. </a:t>
                </a:r>
              </a:p>
              <a:p>
                <a:pPr marL="114300" indent="0" algn="l">
                  <a:buNone/>
                </a:pPr>
                <a:endParaRPr lang="en-US" dirty="0">
                  <a:latin typeface="+mj-lt"/>
                </a:endParaRPr>
              </a:p>
              <a:p>
                <a:pPr marL="114300" indent="0" algn="l">
                  <a:buNone/>
                </a:pPr>
                <a:r>
                  <a:rPr lang="en-US" dirty="0">
                    <a:latin typeface="+mj-lt"/>
                  </a:rPr>
                  <a:t>Dispersibility is measured by dropping a 10 g sample of material and masses through a 4-inch diameter, 13 inch long cylinder from a height of 24 inch above a watch glass (which in turn is located 4 inch from the bottom of the cylinder). The material remaining on the watch glass is weighed and the dispersibility is given by: </a:t>
                </a:r>
              </a:p>
              <a:p>
                <a:pPr marL="114300" indent="0" algn="just">
                  <a:buNone/>
                </a:pPr>
                <a:endParaRPr lang="en-US" dirty="0">
                  <a:latin typeface="+mj-lt"/>
                </a:endParaRPr>
              </a:p>
              <a:p>
                <a:pPr marL="114300" indent="0" algn="just">
                  <a:buNone/>
                </a:pPr>
                <a14:m>
                  <m:oMathPara xmlns:m="http://schemas.openxmlformats.org/officeDocument/2006/math">
                    <m:oMathParaPr>
                      <m:jc m:val="centerGroup"/>
                    </m:oMathParaPr>
                    <m:oMath xmlns:m="http://schemas.openxmlformats.org/officeDocument/2006/math">
                      <m:r>
                        <a:rPr lang="en-US" b="1" i="1" dirty="0" smtClean="0">
                          <a:solidFill>
                            <a:srgbClr val="383536"/>
                          </a:solidFill>
                          <a:latin typeface="Cambria Math" panose="02040503050406030204" pitchFamily="18" charset="0"/>
                        </a:rPr>
                        <m:t>%</m:t>
                      </m:r>
                      <m:r>
                        <a:rPr lang="en-US" b="1" i="1" dirty="0" smtClean="0">
                          <a:solidFill>
                            <a:srgbClr val="383536"/>
                          </a:solidFill>
                          <a:latin typeface="Cambria Math" panose="02040503050406030204" pitchFamily="18" charset="0"/>
                        </a:rPr>
                        <m:t>𝑫𝒊𝒔𝒑𝒆𝒓𝒔𝒊𝒃𝒊𝒍𝒊𝒕𝒚</m:t>
                      </m:r>
                      <m:r>
                        <a:rPr lang="en-US" b="1" i="1" dirty="0" smtClean="0">
                          <a:solidFill>
                            <a:srgbClr val="383536"/>
                          </a:solidFill>
                          <a:latin typeface="Cambria Math" panose="02040503050406030204" pitchFamily="18" charset="0"/>
                        </a:rPr>
                        <m:t>= </m:t>
                      </m:r>
                      <m:f>
                        <m:fPr>
                          <m:ctrlPr>
                            <a:rPr lang="en-US" b="1" i="1" dirty="0" smtClean="0">
                              <a:solidFill>
                                <a:srgbClr val="383536"/>
                              </a:solidFill>
                              <a:latin typeface="Cambria Math" panose="02040503050406030204" pitchFamily="18" charset="0"/>
                            </a:rPr>
                          </m:ctrlPr>
                        </m:fPr>
                        <m:num>
                          <m:sSub>
                            <m:sSubPr>
                              <m:ctrlPr>
                                <a:rPr lang="en-US" b="1" i="1" dirty="0" smtClean="0">
                                  <a:solidFill>
                                    <a:srgbClr val="383536"/>
                                  </a:solidFill>
                                  <a:latin typeface="Cambria Math" panose="02040503050406030204" pitchFamily="18" charset="0"/>
                                </a:rPr>
                              </m:ctrlPr>
                            </m:sSubPr>
                            <m:e>
                              <m:r>
                                <a:rPr lang="en-US" b="1" i="1" dirty="0" smtClean="0">
                                  <a:solidFill>
                                    <a:srgbClr val="383536"/>
                                  </a:solidFill>
                                  <a:latin typeface="Cambria Math" panose="02040503050406030204" pitchFamily="18" charset="0"/>
                                </a:rPr>
                                <m:t>𝑾</m:t>
                              </m:r>
                            </m:e>
                            <m:sub>
                              <m:r>
                                <a:rPr lang="en-US" b="1" i="1" dirty="0" smtClean="0">
                                  <a:solidFill>
                                    <a:srgbClr val="383536"/>
                                  </a:solidFill>
                                  <a:latin typeface="Cambria Math" panose="02040503050406030204" pitchFamily="18" charset="0"/>
                                </a:rPr>
                                <m:t>𝒔𝒕𝒂𝒓𝒕𝒊𝒏𝒈</m:t>
                              </m:r>
                            </m:sub>
                          </m:sSub>
                          <m:r>
                            <a:rPr lang="en-US" b="1" i="1" dirty="0" smtClean="0">
                              <a:solidFill>
                                <a:srgbClr val="383536"/>
                              </a:solidFill>
                              <a:latin typeface="Cambria Math" panose="02040503050406030204" pitchFamily="18" charset="0"/>
                            </a:rPr>
                            <m:t>−</m:t>
                          </m:r>
                          <m:sSub>
                            <m:sSubPr>
                              <m:ctrlPr>
                                <a:rPr lang="en-US" b="1" i="1" dirty="0">
                                  <a:solidFill>
                                    <a:srgbClr val="383536"/>
                                  </a:solidFill>
                                  <a:latin typeface="Cambria Math" panose="02040503050406030204" pitchFamily="18" charset="0"/>
                                </a:rPr>
                              </m:ctrlPr>
                            </m:sSubPr>
                            <m:e>
                              <m:r>
                                <a:rPr lang="en-US" b="1" i="1" dirty="0" smtClean="0">
                                  <a:solidFill>
                                    <a:srgbClr val="383536"/>
                                  </a:solidFill>
                                  <a:latin typeface="Cambria Math" panose="02040503050406030204" pitchFamily="18" charset="0"/>
                                </a:rPr>
                                <m:t>𝑾</m:t>
                              </m:r>
                            </m:e>
                            <m:sub>
                              <m:r>
                                <a:rPr lang="en-US" b="1" i="1" dirty="0" smtClean="0">
                                  <a:solidFill>
                                    <a:srgbClr val="383536"/>
                                  </a:solidFill>
                                  <a:latin typeface="Cambria Math" panose="02040503050406030204" pitchFamily="18" charset="0"/>
                                </a:rPr>
                                <m:t>𝒓𝒆𝒕𝒂𝒊𝒏𝒆𝒅</m:t>
                              </m:r>
                            </m:sub>
                          </m:sSub>
                        </m:num>
                        <m:den>
                          <m:sSub>
                            <m:sSubPr>
                              <m:ctrlPr>
                                <a:rPr lang="en-US" b="1" i="1" dirty="0">
                                  <a:solidFill>
                                    <a:srgbClr val="383536"/>
                                  </a:solidFill>
                                  <a:latin typeface="Cambria Math" panose="02040503050406030204" pitchFamily="18" charset="0"/>
                                </a:rPr>
                              </m:ctrlPr>
                            </m:sSubPr>
                            <m:e>
                              <m:r>
                                <a:rPr lang="en-US" b="1" i="1" dirty="0" smtClean="0">
                                  <a:solidFill>
                                    <a:srgbClr val="383536"/>
                                  </a:solidFill>
                                  <a:latin typeface="Cambria Math" panose="02040503050406030204" pitchFamily="18" charset="0"/>
                                </a:rPr>
                                <m:t>𝑾</m:t>
                              </m:r>
                            </m:e>
                            <m:sub>
                              <m:r>
                                <a:rPr lang="en-US" b="1" i="1" dirty="0" smtClean="0">
                                  <a:solidFill>
                                    <a:srgbClr val="383536"/>
                                  </a:solidFill>
                                  <a:latin typeface="Cambria Math" panose="02040503050406030204" pitchFamily="18" charset="0"/>
                                </a:rPr>
                                <m:t>𝒔𝒕𝒂𝒓𝒕𝒊𝒏𝒈</m:t>
                              </m:r>
                            </m:sub>
                          </m:sSub>
                        </m:den>
                      </m:f>
                      <m:r>
                        <a:rPr lang="en-US" b="1" i="1" dirty="0" smtClean="0">
                          <a:solidFill>
                            <a:srgbClr val="383536"/>
                          </a:solidFill>
                          <a:latin typeface="Cambria Math" panose="02040503050406030204" pitchFamily="18" charset="0"/>
                          <a:ea typeface="Cambria Math" panose="02040503050406030204" pitchFamily="18" charset="0"/>
                        </a:rPr>
                        <m:t>×</m:t>
                      </m:r>
                      <m:r>
                        <a:rPr lang="en-US" b="1" i="1" dirty="0" smtClean="0">
                          <a:solidFill>
                            <a:srgbClr val="383536"/>
                          </a:solidFill>
                          <a:latin typeface="Cambria Math" panose="02040503050406030204" pitchFamily="18" charset="0"/>
                          <a:ea typeface="Cambria Math" panose="02040503050406030204" pitchFamily="18" charset="0"/>
                        </a:rPr>
                        <m:t>𝟏𝟎𝟎</m:t>
                      </m:r>
                    </m:oMath>
                  </m:oMathPara>
                </a14:m>
                <a:endParaRPr lang="en-US" dirty="0">
                  <a:solidFill>
                    <a:srgbClr val="383536"/>
                  </a:solidFill>
                  <a:latin typeface="+mj-lt"/>
                </a:endParaRPr>
              </a:p>
              <a:p>
                <a:pPr marL="114300" indent="0" algn="just">
                  <a:buNone/>
                </a:pPr>
                <a:endParaRPr lang="en-US" dirty="0">
                  <a:solidFill>
                    <a:srgbClr val="383536"/>
                  </a:solidFill>
                  <a:latin typeface="+mj-lt"/>
                </a:endParaRPr>
              </a:p>
              <a:p>
                <a:pPr marL="114300" indent="0" algn="just">
                  <a:buNone/>
                </a:pPr>
                <a:r>
                  <a:rPr lang="en-US" dirty="0">
                    <a:solidFill>
                      <a:srgbClr val="FF0000"/>
                    </a:solidFill>
                    <a:latin typeface="+mj-lt"/>
                  </a:rPr>
                  <a:t>The more is the Dispersibility, the more is the floodability.</a:t>
                </a:r>
                <a:endParaRPr lang="en-US" dirty="0"/>
              </a:p>
            </p:txBody>
          </p:sp>
        </mc:Choice>
        <mc:Fallback>
          <p:sp>
            <p:nvSpPr>
              <p:cNvPr id="3" name="Subtitle 2">
                <a:extLst>
                  <a:ext uri="{FF2B5EF4-FFF2-40B4-BE49-F238E27FC236}">
                    <a16:creationId xmlns:a16="http://schemas.microsoft.com/office/drawing/2014/main" id="{C8113C26-A02C-4563-A097-9E0A26990DE4}"/>
                  </a:ext>
                </a:extLst>
              </p:cNvPr>
              <p:cNvSpPr>
                <a:spLocks noGrp="1" noRot="1" noChangeAspect="1" noMove="1" noResize="1" noEditPoints="1" noAdjustHandles="1" noChangeArrowheads="1" noChangeShapeType="1" noTextEdit="1"/>
              </p:cNvSpPr>
              <p:nvPr>
                <p:ph type="subTitle" idx="1"/>
              </p:nvPr>
            </p:nvSpPr>
            <p:spPr>
              <a:xfrm flipH="1">
                <a:off x="4217444" y="1736536"/>
                <a:ext cx="4693312" cy="3392105"/>
              </a:xfrm>
              <a:blipFill>
                <a:blip r:embed="rId3"/>
                <a:stretch>
                  <a:fillRect/>
                </a:stretch>
              </a:blipFill>
            </p:spPr>
            <p:txBody>
              <a:bodyPr/>
              <a:lstStyle/>
              <a:p>
                <a:r>
                  <a:rPr lang="en-US">
                    <a:noFill/>
                  </a:rPr>
                  <a:t> </a:t>
                </a:r>
              </a:p>
            </p:txBody>
          </p:sp>
        </mc:Fallback>
      </mc:AlternateContent>
      <p:pic>
        <p:nvPicPr>
          <p:cNvPr id="2" name="Picture 3">
            <a:extLst>
              <a:ext uri="{FF2B5EF4-FFF2-40B4-BE49-F238E27FC236}">
                <a16:creationId xmlns:a16="http://schemas.microsoft.com/office/drawing/2014/main" id="{5EA8FB6B-1878-48B7-AAE7-61C57C5CA9E1}"/>
              </a:ext>
            </a:extLst>
          </p:cNvPr>
          <p:cNvPicPr>
            <a:picLocks noChangeAspect="1"/>
          </p:cNvPicPr>
          <p:nvPr/>
        </p:nvPicPr>
        <p:blipFill>
          <a:blip r:embed="rId4"/>
          <a:stretch>
            <a:fillRect/>
          </a:stretch>
        </p:blipFill>
        <p:spPr>
          <a:xfrm>
            <a:off x="505258" y="1107438"/>
            <a:ext cx="3145847" cy="37598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59859-0F37-4351-B561-177114D8CB8B}"/>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0223D464-EAC5-4B0F-802C-FE47C71FA7C0}"/>
              </a:ext>
            </a:extLst>
          </p:cNvPr>
          <p:cNvSpPr>
            <a:spLocks noGrp="1"/>
          </p:cNvSpPr>
          <p:nvPr>
            <p:ph type="title"/>
          </p:nvPr>
        </p:nvSpPr>
        <p:spPr/>
        <p:txBody>
          <a:bodyPr/>
          <a:lstStyle/>
          <a:p>
            <a:endParaRPr lang="en-GB"/>
          </a:p>
        </p:txBody>
      </p:sp>
      <p:pic>
        <p:nvPicPr>
          <p:cNvPr id="4" name="Picture 4" descr="A screenshot of a cell phone&#10;&#10;Description automatically generated">
            <a:extLst>
              <a:ext uri="{FF2B5EF4-FFF2-40B4-BE49-F238E27FC236}">
                <a16:creationId xmlns:a16="http://schemas.microsoft.com/office/drawing/2014/main" id="{821E4C5D-0F77-4D18-B054-A3D2F17E0D66}"/>
              </a:ext>
            </a:extLst>
          </p:cNvPr>
          <p:cNvPicPr>
            <a:picLocks noChangeAspect="1"/>
          </p:cNvPicPr>
          <p:nvPr/>
        </p:nvPicPr>
        <p:blipFill>
          <a:blip r:embed="rId2"/>
          <a:stretch>
            <a:fillRect/>
          </a:stretch>
        </p:blipFill>
        <p:spPr>
          <a:xfrm>
            <a:off x="875435" y="131517"/>
            <a:ext cx="7510028" cy="4802535"/>
          </a:xfrm>
          <a:prstGeom prst="rect">
            <a:avLst/>
          </a:prstGeom>
        </p:spPr>
      </p:pic>
    </p:spTree>
    <p:extLst>
      <p:ext uri="{BB962C8B-B14F-4D97-AF65-F5344CB8AC3E}">
        <p14:creationId xmlns:p14="http://schemas.microsoft.com/office/powerpoint/2010/main" val="418104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B8DA2C-0A7B-4E5C-B574-09D46B29C91C}"/>
              </a:ext>
            </a:extLst>
          </p:cNvPr>
          <p:cNvSpPr>
            <a:spLocks noGrp="1"/>
          </p:cNvSpPr>
          <p:nvPr>
            <p:ph type="subTitle" idx="1"/>
          </p:nvPr>
        </p:nvSpPr>
        <p:spPr/>
        <p:txBody>
          <a:bodyPr/>
          <a:lstStyle/>
          <a:p>
            <a:endParaRPr lang="en-GB"/>
          </a:p>
        </p:txBody>
      </p:sp>
      <p:sp>
        <p:nvSpPr>
          <p:cNvPr id="3" name="Title 2">
            <a:extLst>
              <a:ext uri="{FF2B5EF4-FFF2-40B4-BE49-F238E27FC236}">
                <a16:creationId xmlns:a16="http://schemas.microsoft.com/office/drawing/2014/main" id="{34952020-0BC6-411F-8BE8-FA73EE338274}"/>
              </a:ext>
            </a:extLst>
          </p:cNvPr>
          <p:cNvSpPr>
            <a:spLocks noGrp="1"/>
          </p:cNvSpPr>
          <p:nvPr>
            <p:ph type="title"/>
          </p:nvPr>
        </p:nvSpPr>
        <p:spPr>
          <a:xfrm>
            <a:off x="2421000" y="1504540"/>
            <a:ext cx="4302000" cy="630000"/>
          </a:xfrm>
        </p:spPr>
        <p:txBody>
          <a:bodyPr/>
          <a:lstStyle/>
          <a:p>
            <a:r>
              <a:rPr lang="en-GB" dirty="0">
                <a:latin typeface="Agency FB" panose="020B0503020202020204" pitchFamily="34" charset="0"/>
              </a:rPr>
              <a:t>Thank you!</a:t>
            </a:r>
          </a:p>
        </p:txBody>
      </p:sp>
    </p:spTree>
    <p:extLst>
      <p:ext uri="{BB962C8B-B14F-4D97-AF65-F5344CB8AC3E}">
        <p14:creationId xmlns:p14="http://schemas.microsoft.com/office/powerpoint/2010/main" val="3760355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041;p64">
            <a:extLst>
              <a:ext uri="{FF2B5EF4-FFF2-40B4-BE49-F238E27FC236}">
                <a16:creationId xmlns:a16="http://schemas.microsoft.com/office/drawing/2014/main" id="{300E5727-5628-46B1-BA50-86A59B8CBDF9}"/>
              </a:ext>
            </a:extLst>
          </p:cNvPr>
          <p:cNvGrpSpPr/>
          <p:nvPr/>
        </p:nvGrpSpPr>
        <p:grpSpPr>
          <a:xfrm>
            <a:off x="-287079" y="2571750"/>
            <a:ext cx="2990499" cy="2848484"/>
            <a:chOff x="5045500" y="842250"/>
            <a:chExt cx="503875" cy="481850"/>
          </a:xfrm>
          <a:solidFill>
            <a:schemeClr val="bg1"/>
          </a:solidFill>
        </p:grpSpPr>
        <p:sp>
          <p:nvSpPr>
            <p:cNvPr id="5" name="Google Shape;6042;p64">
              <a:extLst>
                <a:ext uri="{FF2B5EF4-FFF2-40B4-BE49-F238E27FC236}">
                  <a16:creationId xmlns:a16="http://schemas.microsoft.com/office/drawing/2014/main" id="{B0226A5C-BBAB-4F22-96BB-BB5E53C69C66}"/>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043;p64">
              <a:extLst>
                <a:ext uri="{FF2B5EF4-FFF2-40B4-BE49-F238E27FC236}">
                  <a16:creationId xmlns:a16="http://schemas.microsoft.com/office/drawing/2014/main" id="{77E9C277-4620-4EEC-83E8-59BE4E2B2418}"/>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 name="TextBox 8">
            <a:extLst>
              <a:ext uri="{FF2B5EF4-FFF2-40B4-BE49-F238E27FC236}">
                <a16:creationId xmlns:a16="http://schemas.microsoft.com/office/drawing/2014/main" id="{97C70230-C7C1-4CA7-A4BB-372525638026}"/>
              </a:ext>
            </a:extLst>
          </p:cNvPr>
          <p:cNvSpPr txBox="1"/>
          <p:nvPr/>
        </p:nvSpPr>
        <p:spPr>
          <a:xfrm>
            <a:off x="404038" y="216196"/>
            <a:ext cx="1508084" cy="2123658"/>
          </a:xfrm>
          <a:prstGeom prst="rect">
            <a:avLst/>
          </a:prstGeom>
          <a:noFill/>
        </p:spPr>
        <p:txBody>
          <a:bodyPr wrap="square" rtlCol="0">
            <a:spAutoFit/>
          </a:bodyPr>
          <a:lstStyle/>
          <a:p>
            <a:r>
              <a:rPr lang="en-US" sz="4400" dirty="0">
                <a:solidFill>
                  <a:schemeClr val="bg1"/>
                </a:solidFill>
                <a:latin typeface="Agency FB" panose="020B0503020202020204" pitchFamily="34" charset="0"/>
                <a:cs typeface="Teko Light" panose="020B0604020202020204" charset="0"/>
              </a:rPr>
              <a:t>WHO </a:t>
            </a:r>
          </a:p>
          <a:p>
            <a:r>
              <a:rPr lang="en-US" sz="4400" dirty="0">
                <a:solidFill>
                  <a:schemeClr val="bg1"/>
                </a:solidFill>
                <a:latin typeface="Agency FB" panose="020B0503020202020204" pitchFamily="34" charset="0"/>
                <a:cs typeface="Teko Light" panose="020B0604020202020204" charset="0"/>
              </a:rPr>
              <a:t>WAS </a:t>
            </a:r>
          </a:p>
          <a:p>
            <a:r>
              <a:rPr lang="en-US" sz="4400" dirty="0">
                <a:solidFill>
                  <a:schemeClr val="bg1"/>
                </a:solidFill>
                <a:latin typeface="Agency FB" panose="020B0503020202020204" pitchFamily="34" charset="0"/>
                <a:cs typeface="Teko Light" panose="020B0604020202020204" charset="0"/>
              </a:rPr>
              <a:t>CARR?</a:t>
            </a:r>
          </a:p>
        </p:txBody>
      </p:sp>
      <p:sp>
        <p:nvSpPr>
          <p:cNvPr id="10" name="TextBox 9">
            <a:extLst>
              <a:ext uri="{FF2B5EF4-FFF2-40B4-BE49-F238E27FC236}">
                <a16:creationId xmlns:a16="http://schemas.microsoft.com/office/drawing/2014/main" id="{0DDB4B03-5504-4D33-9849-52AAD159939B}"/>
              </a:ext>
            </a:extLst>
          </p:cNvPr>
          <p:cNvSpPr txBox="1"/>
          <p:nvPr/>
        </p:nvSpPr>
        <p:spPr>
          <a:xfrm>
            <a:off x="6741042" y="332090"/>
            <a:ext cx="2200939" cy="3539430"/>
          </a:xfrm>
          <a:prstGeom prst="rect">
            <a:avLst/>
          </a:prstGeom>
          <a:noFill/>
        </p:spPr>
        <p:txBody>
          <a:bodyPr wrap="square" rtlCol="0">
            <a:spAutoFit/>
          </a:bodyPr>
          <a:lstStyle/>
          <a:p>
            <a:pPr algn="ctr"/>
            <a:r>
              <a:rPr lang="en-US" dirty="0">
                <a:solidFill>
                  <a:schemeClr val="bg1"/>
                </a:solidFill>
                <a:latin typeface="+mj-lt"/>
                <a:cs typeface="Teko Light" panose="020B0604020202020204" charset="0"/>
              </a:rPr>
              <a:t>Ralph L. Carr Jr. was a graduate of Northeastern University and he had published numerous amount of articles expressing an alternative method of evaluation the flow of dry powders.  These are used to determine the flow characteristics of dry solids and these are today known as the “Carr Indices”. </a:t>
            </a:r>
          </a:p>
          <a:p>
            <a:pPr algn="ctr"/>
            <a:endParaRPr lang="en-US" dirty="0">
              <a:solidFill>
                <a:schemeClr val="bg1"/>
              </a:solidFill>
              <a:latin typeface="Hind Vadodara"/>
              <a:cs typeface="Teko Light" panose="020B0604020202020204" charset="0"/>
            </a:endParaRPr>
          </a:p>
          <a:p>
            <a:pPr algn="ctr"/>
            <a:r>
              <a:rPr lang="en-US" dirty="0">
                <a:solidFill>
                  <a:schemeClr val="bg1"/>
                </a:solidFill>
                <a:latin typeface="Hind Vadodara"/>
                <a:cs typeface="Teko Light" panose="020B0604020202020204" charset="0"/>
              </a:rPr>
              <a:t> </a:t>
            </a:r>
          </a:p>
        </p:txBody>
      </p:sp>
      <p:pic>
        <p:nvPicPr>
          <p:cNvPr id="12" name="Picture 11" descr="A group of people posing for a photo&#10;&#10;Description automatically generated">
            <a:extLst>
              <a:ext uri="{FF2B5EF4-FFF2-40B4-BE49-F238E27FC236}">
                <a16:creationId xmlns:a16="http://schemas.microsoft.com/office/drawing/2014/main" id="{037CA99F-7865-402F-96DB-5FBD81FBD597}"/>
              </a:ext>
            </a:extLst>
          </p:cNvPr>
          <p:cNvPicPr>
            <a:picLocks noChangeAspect="1"/>
          </p:cNvPicPr>
          <p:nvPr/>
        </p:nvPicPr>
        <p:blipFill>
          <a:blip r:embed="rId2"/>
          <a:stretch>
            <a:fillRect/>
          </a:stretch>
        </p:blipFill>
        <p:spPr>
          <a:xfrm>
            <a:off x="2931836" y="0"/>
            <a:ext cx="3159531" cy="4491235"/>
          </a:xfrm>
          <a:prstGeom prst="rect">
            <a:avLst/>
          </a:prstGeom>
        </p:spPr>
      </p:pic>
      <p:sp>
        <p:nvSpPr>
          <p:cNvPr id="13" name="TextBox 12">
            <a:extLst>
              <a:ext uri="{FF2B5EF4-FFF2-40B4-BE49-F238E27FC236}">
                <a16:creationId xmlns:a16="http://schemas.microsoft.com/office/drawing/2014/main" id="{7C6F174F-9FC9-46B3-8DDB-D992F9F1FF4B}"/>
              </a:ext>
            </a:extLst>
          </p:cNvPr>
          <p:cNvSpPr txBox="1"/>
          <p:nvPr/>
        </p:nvSpPr>
        <p:spPr>
          <a:xfrm>
            <a:off x="2919828" y="4491235"/>
            <a:ext cx="3159531" cy="430887"/>
          </a:xfrm>
          <a:prstGeom prst="rect">
            <a:avLst/>
          </a:prstGeom>
          <a:noFill/>
        </p:spPr>
        <p:txBody>
          <a:bodyPr wrap="square" rtlCol="0">
            <a:spAutoFit/>
          </a:bodyPr>
          <a:lstStyle/>
          <a:p>
            <a:r>
              <a:rPr lang="en-US" sz="1050" dirty="0">
                <a:solidFill>
                  <a:schemeClr val="bg1"/>
                </a:solidFill>
              </a:rPr>
              <a:t>Ralph L. Carr Jr. on the left along with his father and sister on the right </a:t>
            </a:r>
          </a:p>
        </p:txBody>
      </p:sp>
    </p:spTree>
    <p:extLst>
      <p:ext uri="{BB962C8B-B14F-4D97-AF65-F5344CB8AC3E}">
        <p14:creationId xmlns:p14="http://schemas.microsoft.com/office/powerpoint/2010/main" val="2860368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gency FB" panose="020B0503020202020204" pitchFamily="34" charset="0"/>
              </a:rPr>
              <a:t>WHAT IS FLOWABILITY? </a:t>
            </a:r>
            <a:endParaRPr dirty="0">
              <a:latin typeface="Agency FB" panose="020B0503020202020204" pitchFamily="34" charset="0"/>
            </a:endParaRPr>
          </a:p>
        </p:txBody>
      </p:sp>
      <p:sp>
        <p:nvSpPr>
          <p:cNvPr id="169" name="Google Shape;169;p31"/>
          <p:cNvSpPr/>
          <p:nvPr/>
        </p:nvSpPr>
        <p:spPr>
          <a:xfrm>
            <a:off x="-733289" y="1098562"/>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250275" y="1959125"/>
            <a:ext cx="3771481" cy="207084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latin typeface="+mj-lt"/>
              </a:rPr>
              <a:t>Carr referred to the overall measurement as the indication of the “Flowability” and “Floodability” of a dry powder. </a:t>
            </a:r>
          </a:p>
          <a:p>
            <a:pPr marL="0" lvl="0" indent="0" algn="l" rtl="0">
              <a:spcBef>
                <a:spcPts val="0"/>
              </a:spcBef>
              <a:spcAft>
                <a:spcPts val="1600"/>
              </a:spcAft>
              <a:buNone/>
            </a:pPr>
            <a:r>
              <a:rPr lang="en-US" sz="1400" dirty="0">
                <a:latin typeface="+mj-lt"/>
              </a:rPr>
              <a:t>The term “Flowability of Powder” is said to be the degree of easiness of the relative movement of the powder from stationary to a moving state. </a:t>
            </a:r>
          </a:p>
          <a:p>
            <a:pPr marL="0" indent="0">
              <a:spcAft>
                <a:spcPts val="1600"/>
              </a:spcAft>
              <a:buNone/>
            </a:pPr>
            <a:r>
              <a:rPr lang="en-US" sz="1400" dirty="0">
                <a:latin typeface="+mj-lt"/>
              </a:rPr>
              <a:t>A solid’s </a:t>
            </a:r>
            <a:r>
              <a:rPr lang="en-US" sz="1400" dirty="0" err="1">
                <a:latin typeface="+mj-lt"/>
              </a:rPr>
              <a:t>Floodability</a:t>
            </a:r>
            <a:r>
              <a:rPr lang="en-US" sz="1400" dirty="0">
                <a:latin typeface="+mj-lt"/>
              </a:rPr>
              <a:t> is its tendency to flood, or move in an unstable, liquid-like flow. The more floodable a solid is, the more likely it is to have an uncontrolled or undesired flow.</a:t>
            </a:r>
            <a:endParaRPr sz="1400" dirty="0">
              <a:latin typeface="+mj-lt"/>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ED242-5F63-4142-82A2-7F694DD7AAC6}"/>
              </a:ext>
            </a:extLst>
          </p:cNvPr>
          <p:cNvSpPr>
            <a:spLocks noGrp="1"/>
          </p:cNvSpPr>
          <p:nvPr>
            <p:ph type="ctrTitle"/>
          </p:nvPr>
        </p:nvSpPr>
        <p:spPr>
          <a:xfrm>
            <a:off x="2096783" y="330307"/>
            <a:ext cx="4950433" cy="1745100"/>
          </a:xfrm>
        </p:spPr>
        <p:txBody>
          <a:bodyPr/>
          <a:lstStyle/>
          <a:p>
            <a:r>
              <a:rPr lang="en-US" sz="3600" dirty="0">
                <a:latin typeface="Agency FB" panose="020B0503020202020204" pitchFamily="34" charset="0"/>
              </a:rPr>
              <a:t>WHAT IS CARR FLOWABILITY INDEX?</a:t>
            </a:r>
          </a:p>
        </p:txBody>
      </p:sp>
      <p:sp>
        <p:nvSpPr>
          <p:cNvPr id="2" name="TextBox 1">
            <a:extLst>
              <a:ext uri="{FF2B5EF4-FFF2-40B4-BE49-F238E27FC236}">
                <a16:creationId xmlns:a16="http://schemas.microsoft.com/office/drawing/2014/main" id="{06E3DACC-8EF3-4B37-9004-E0ADFC44353A}"/>
              </a:ext>
            </a:extLst>
          </p:cNvPr>
          <p:cNvSpPr txBox="1"/>
          <p:nvPr/>
        </p:nvSpPr>
        <p:spPr>
          <a:xfrm>
            <a:off x="576696" y="2454960"/>
            <a:ext cx="5509779" cy="3293209"/>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457200" indent="-342900"/>
            <a:r>
              <a:rPr lang="en-US" sz="1600"/>
              <a:t>       The Carr Flowability Index is quantification of the flowability of bulk solid material. It is a combination of different tests to determine flow behaviour of the material. It comprises of the following:</a:t>
            </a:r>
            <a:endParaRPr lang="en-US" sz="1600" dirty="0"/>
          </a:p>
          <a:p>
            <a:pPr marL="400050" indent="-285750">
              <a:buChar char="•"/>
            </a:pPr>
            <a:r>
              <a:rPr lang="en-US" sz="1600">
                <a:solidFill>
                  <a:srgbClr val="FF0000"/>
                </a:solidFill>
              </a:rPr>
              <a:t>Compressibility index</a:t>
            </a:r>
          </a:p>
          <a:p>
            <a:pPr marL="400050" indent="-285750">
              <a:buChar char="•"/>
            </a:pPr>
            <a:r>
              <a:rPr lang="en-US" sz="1600">
                <a:solidFill>
                  <a:srgbClr val="FF0000"/>
                </a:solidFill>
              </a:rPr>
              <a:t>Angle of Repose</a:t>
            </a:r>
          </a:p>
          <a:p>
            <a:pPr marL="400050" indent="-285750">
              <a:buChar char="•"/>
            </a:pPr>
            <a:r>
              <a:rPr lang="en-US" sz="1600">
                <a:solidFill>
                  <a:srgbClr val="FF0000"/>
                </a:solidFill>
              </a:rPr>
              <a:t>Angle of Spatula</a:t>
            </a:r>
          </a:p>
          <a:p>
            <a:pPr marL="400050" indent="-285750">
              <a:buChar char="•"/>
            </a:pPr>
            <a:r>
              <a:rPr lang="en-US" sz="1600">
                <a:solidFill>
                  <a:srgbClr val="FF0000"/>
                </a:solidFill>
              </a:rPr>
              <a:t>Uniformity / Cohesion Index</a:t>
            </a:r>
          </a:p>
          <a:p>
            <a:pPr marL="114300"/>
            <a:endParaRPr lang="en-US" sz="1600" dirty="0"/>
          </a:p>
          <a:p>
            <a:pPr marL="457200" indent="-342900"/>
            <a:endParaRPr lang="en-US" sz="1600" dirty="0"/>
          </a:p>
          <a:p>
            <a:pPr marL="114300"/>
            <a:endParaRPr lang="en-US" sz="1600" dirty="0"/>
          </a:p>
          <a:p>
            <a:endParaRPr lang="en-GB" sz="1600" dirty="0"/>
          </a:p>
        </p:txBody>
      </p:sp>
    </p:spTree>
    <p:extLst>
      <p:ext uri="{BB962C8B-B14F-4D97-AF65-F5344CB8AC3E}">
        <p14:creationId xmlns:p14="http://schemas.microsoft.com/office/powerpoint/2010/main" val="93930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E15AB3-ACF6-4EE8-8C99-057D9948D048}"/>
              </a:ext>
            </a:extLst>
          </p:cNvPr>
          <p:cNvSpPr>
            <a:spLocks noGrp="1"/>
          </p:cNvSpPr>
          <p:nvPr>
            <p:ph type="body" idx="1"/>
          </p:nvPr>
        </p:nvSpPr>
        <p:spPr/>
        <p:txBody>
          <a:bodyPr/>
          <a:lstStyle/>
          <a:p>
            <a:r>
              <a:rPr lang="en-GB"/>
              <a:t>Mass per volume of loose powder, Carr used a 100 cc cup</a:t>
            </a:r>
          </a:p>
          <a:p>
            <a:endParaRPr lang="en-GB" dirty="0"/>
          </a:p>
          <a:p>
            <a:r>
              <a:rPr lang="en-GB"/>
              <a:t>A sieve with a mesh size greater than D100 is used to control the flow</a:t>
            </a:r>
            <a:endParaRPr lang="en-GB" dirty="0"/>
          </a:p>
        </p:txBody>
      </p:sp>
      <p:sp>
        <p:nvSpPr>
          <p:cNvPr id="3" name="Title 2">
            <a:extLst>
              <a:ext uri="{FF2B5EF4-FFF2-40B4-BE49-F238E27FC236}">
                <a16:creationId xmlns:a16="http://schemas.microsoft.com/office/drawing/2014/main" id="{6E37D8BB-E0DF-4C1D-BE07-6C75A067E7B8}"/>
              </a:ext>
            </a:extLst>
          </p:cNvPr>
          <p:cNvSpPr>
            <a:spLocks noGrp="1"/>
          </p:cNvSpPr>
          <p:nvPr>
            <p:ph type="title"/>
          </p:nvPr>
        </p:nvSpPr>
        <p:spPr>
          <a:xfrm>
            <a:off x="2421000" y="75790"/>
            <a:ext cx="4302000" cy="630000"/>
          </a:xfrm>
        </p:spPr>
        <p:txBody>
          <a:bodyPr/>
          <a:lstStyle/>
          <a:p>
            <a:r>
              <a:rPr lang="en-GB" dirty="0">
                <a:latin typeface="Agency FB" panose="020B0503020202020204" pitchFamily="34" charset="0"/>
              </a:rPr>
              <a:t>Aerated Bulk Density </a:t>
            </a:r>
            <a:r>
              <a:rPr lang="en-GB" dirty="0"/>
              <a:t>(ρ</a:t>
            </a:r>
            <a:r>
              <a:rPr lang="en-GB" baseline="-25000" dirty="0"/>
              <a:t>b0</a:t>
            </a:r>
            <a:r>
              <a:rPr lang="en-GB" dirty="0"/>
              <a:t>)</a:t>
            </a:r>
          </a:p>
        </p:txBody>
      </p:sp>
      <p:pic>
        <p:nvPicPr>
          <p:cNvPr id="4" name="Picture 4" descr="A close up of a logo&#10;&#10;Description automatically generated">
            <a:extLst>
              <a:ext uri="{FF2B5EF4-FFF2-40B4-BE49-F238E27FC236}">
                <a16:creationId xmlns:a16="http://schemas.microsoft.com/office/drawing/2014/main" id="{E35694BF-EAA8-4BF5-8825-CEBFACDBBE3A}"/>
              </a:ext>
            </a:extLst>
          </p:cNvPr>
          <p:cNvPicPr>
            <a:picLocks noChangeAspect="1"/>
          </p:cNvPicPr>
          <p:nvPr/>
        </p:nvPicPr>
        <p:blipFill>
          <a:blip r:embed="rId2"/>
          <a:stretch>
            <a:fillRect/>
          </a:stretch>
        </p:blipFill>
        <p:spPr>
          <a:xfrm>
            <a:off x="6104705" y="793605"/>
            <a:ext cx="2649589" cy="4114800"/>
          </a:xfrm>
          <a:prstGeom prst="rect">
            <a:avLst/>
          </a:prstGeom>
        </p:spPr>
      </p:pic>
    </p:spTree>
    <p:extLst>
      <p:ext uri="{BB962C8B-B14F-4D97-AF65-F5344CB8AC3E}">
        <p14:creationId xmlns:p14="http://schemas.microsoft.com/office/powerpoint/2010/main" val="1843435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E15AB3-ACF6-4EE8-8C99-057D9948D048}"/>
              </a:ext>
            </a:extLst>
          </p:cNvPr>
          <p:cNvSpPr>
            <a:spLocks noGrp="1"/>
          </p:cNvSpPr>
          <p:nvPr>
            <p:ph type="body" idx="1"/>
          </p:nvPr>
        </p:nvSpPr>
        <p:spPr/>
        <p:txBody>
          <a:bodyPr/>
          <a:lstStyle/>
          <a:p>
            <a:r>
              <a:rPr lang="en-GB" dirty="0"/>
              <a:t>Mass per volume of packed powder, 100 cc cup</a:t>
            </a:r>
          </a:p>
          <a:p>
            <a:endParaRPr lang="en-GB" dirty="0"/>
          </a:p>
          <a:p>
            <a:endParaRPr lang="en-GB" dirty="0"/>
          </a:p>
          <a:p>
            <a:r>
              <a:rPr lang="en-GB" dirty="0"/>
              <a:t>Fill container while tapping unit raises and drops it continuously </a:t>
            </a:r>
          </a:p>
        </p:txBody>
      </p:sp>
      <p:sp>
        <p:nvSpPr>
          <p:cNvPr id="3" name="Title 2">
            <a:extLst>
              <a:ext uri="{FF2B5EF4-FFF2-40B4-BE49-F238E27FC236}">
                <a16:creationId xmlns:a16="http://schemas.microsoft.com/office/drawing/2014/main" id="{6E37D8BB-E0DF-4C1D-BE07-6C75A067E7B8}"/>
              </a:ext>
            </a:extLst>
          </p:cNvPr>
          <p:cNvSpPr>
            <a:spLocks noGrp="1"/>
          </p:cNvSpPr>
          <p:nvPr>
            <p:ph type="title"/>
          </p:nvPr>
        </p:nvSpPr>
        <p:spPr>
          <a:xfrm>
            <a:off x="2421000" y="173204"/>
            <a:ext cx="4302000" cy="630000"/>
          </a:xfrm>
        </p:spPr>
        <p:txBody>
          <a:bodyPr/>
          <a:lstStyle/>
          <a:p>
            <a:r>
              <a:rPr lang="en-GB" dirty="0">
                <a:latin typeface="Agency FB" panose="020B0503020202020204" pitchFamily="34" charset="0"/>
              </a:rPr>
              <a:t>Tapped bulk density </a:t>
            </a:r>
            <a:r>
              <a:rPr lang="en-GB" dirty="0"/>
              <a:t>(</a:t>
            </a:r>
            <a:r>
              <a:rPr lang="en-GB" dirty="0" err="1"/>
              <a:t>ρ</a:t>
            </a:r>
            <a:r>
              <a:rPr lang="en-GB" baseline="-25000" dirty="0" err="1"/>
              <a:t>t</a:t>
            </a:r>
            <a:r>
              <a:rPr lang="en-GB" dirty="0"/>
              <a:t>)</a:t>
            </a:r>
          </a:p>
          <a:p>
            <a:endParaRPr lang="en-GB" dirty="0"/>
          </a:p>
        </p:txBody>
      </p:sp>
      <p:pic>
        <p:nvPicPr>
          <p:cNvPr id="4" name="Picture 4" descr="A close up of a sign&#10;&#10;Description automatically generated">
            <a:extLst>
              <a:ext uri="{FF2B5EF4-FFF2-40B4-BE49-F238E27FC236}">
                <a16:creationId xmlns:a16="http://schemas.microsoft.com/office/drawing/2014/main" id="{5C2C3AE4-4140-489D-8F93-7FDD15C3C0AD}"/>
              </a:ext>
            </a:extLst>
          </p:cNvPr>
          <p:cNvPicPr>
            <a:picLocks noChangeAspect="1"/>
          </p:cNvPicPr>
          <p:nvPr/>
        </p:nvPicPr>
        <p:blipFill>
          <a:blip r:embed="rId2"/>
          <a:stretch>
            <a:fillRect/>
          </a:stretch>
        </p:blipFill>
        <p:spPr>
          <a:xfrm>
            <a:off x="5863070" y="933132"/>
            <a:ext cx="2743200" cy="3731838"/>
          </a:xfrm>
          <a:prstGeom prst="rect">
            <a:avLst/>
          </a:prstGeom>
        </p:spPr>
      </p:pic>
    </p:spTree>
    <p:extLst>
      <p:ext uri="{BB962C8B-B14F-4D97-AF65-F5344CB8AC3E}">
        <p14:creationId xmlns:p14="http://schemas.microsoft.com/office/powerpoint/2010/main" val="104705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FAB8A8-A609-4508-AB1D-EB00D1CE4717}"/>
              </a:ext>
            </a:extLst>
          </p:cNvPr>
          <p:cNvSpPr>
            <a:spLocks noGrp="1"/>
          </p:cNvSpPr>
          <p:nvPr>
            <p:ph type="ctrTitle"/>
          </p:nvPr>
        </p:nvSpPr>
        <p:spPr>
          <a:xfrm flipH="1">
            <a:off x="4104167" y="2371339"/>
            <a:ext cx="4433344" cy="453300"/>
          </a:xfrm>
        </p:spPr>
        <p:txBody>
          <a:bodyPr/>
          <a:lstStyle/>
          <a:p>
            <a:r>
              <a:rPr lang="en-US" dirty="0">
                <a:latin typeface="Agency FB" panose="020B0503020202020204" pitchFamily="34" charset="0"/>
              </a:rPr>
              <a:t>COMPRESSIBILITY INDEX</a:t>
            </a:r>
          </a:p>
        </p:txBody>
      </p:sp>
      <p:sp>
        <p:nvSpPr>
          <p:cNvPr id="7" name="Subtitle 6">
            <a:extLst>
              <a:ext uri="{FF2B5EF4-FFF2-40B4-BE49-F238E27FC236}">
                <a16:creationId xmlns:a16="http://schemas.microsoft.com/office/drawing/2014/main" id="{A4B55CC2-93FB-44EC-8377-84DE94A643D5}"/>
              </a:ext>
            </a:extLst>
          </p:cNvPr>
          <p:cNvSpPr>
            <a:spLocks noGrp="1"/>
          </p:cNvSpPr>
          <p:nvPr>
            <p:ph type="subTitle" idx="1"/>
          </p:nvPr>
        </p:nvSpPr>
        <p:spPr>
          <a:xfrm flipH="1">
            <a:off x="4657060" y="2642891"/>
            <a:ext cx="3880451" cy="577800"/>
          </a:xfrm>
        </p:spPr>
        <p:txBody>
          <a:bodyPr/>
          <a:lstStyle/>
          <a:p>
            <a:r>
              <a:rPr lang="en-US" dirty="0">
                <a:latin typeface="+mj-lt"/>
              </a:rPr>
              <a:t>The ability of the powder to be compressed into a container. The formula to calculate the compressibility index of the given is:</a:t>
            </a:r>
          </a:p>
          <a:p>
            <a:endParaRPr lang="en-US" dirty="0">
              <a:latin typeface="+mj-lt"/>
            </a:endParaRPr>
          </a:p>
          <a:p>
            <a:endParaRPr lang="en-US" dirty="0"/>
          </a:p>
          <a:p>
            <a:endParaRPr lang="en-US" dirty="0"/>
          </a:p>
          <a:p>
            <a:r>
              <a:rPr lang="en-US" dirty="0"/>
              <a:t>Where,</a:t>
            </a:r>
          </a:p>
          <a:p>
            <a:r>
              <a:rPr lang="en-US" dirty="0" err="1"/>
              <a:t>ρ</a:t>
            </a:r>
            <a:r>
              <a:rPr lang="en-US" baseline="-25000" dirty="0" err="1"/>
              <a:t>t</a:t>
            </a:r>
            <a:r>
              <a:rPr lang="en-US" dirty="0"/>
              <a:t> : the tapped bulk density of the material</a:t>
            </a:r>
          </a:p>
          <a:p>
            <a:r>
              <a:rPr lang="en-US" dirty="0"/>
              <a:t>ρ</a:t>
            </a:r>
            <a:r>
              <a:rPr lang="en-US" baseline="-25000" dirty="0"/>
              <a:t>b0</a:t>
            </a:r>
            <a:r>
              <a:rPr lang="en-US" dirty="0"/>
              <a:t> : the loose bulk density of the material</a:t>
            </a:r>
            <a:endParaRPr lang="en-US" dirty="0">
              <a:latin typeface="Arial"/>
            </a:endParaRPr>
          </a:p>
        </p:txBody>
      </p:sp>
      <p:sp>
        <p:nvSpPr>
          <p:cNvPr id="2" name="TextBox 1">
            <a:extLst>
              <a:ext uri="{FF2B5EF4-FFF2-40B4-BE49-F238E27FC236}">
                <a16:creationId xmlns:a16="http://schemas.microsoft.com/office/drawing/2014/main" id="{413DB056-FE80-4E06-85B5-9610A5C3FAD5}"/>
              </a:ext>
            </a:extLst>
          </p:cNvPr>
          <p:cNvSpPr txBox="1"/>
          <p:nvPr/>
        </p:nvSpPr>
        <p:spPr>
          <a:xfrm>
            <a:off x="3999201" y="4836968"/>
            <a:ext cx="45745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F0000"/>
                </a:solidFill>
              </a:rPr>
              <a:t>Lower the compressibility index, higher is the flowability</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2EF7933-E666-4E59-A102-836F29718E5E}"/>
                  </a:ext>
                </a:extLst>
              </p:cNvPr>
              <p:cNvSpPr txBox="1"/>
              <p:nvPr/>
            </p:nvSpPr>
            <p:spPr>
              <a:xfrm>
                <a:off x="6778487" y="3512416"/>
                <a:ext cx="1684244" cy="4083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𝑰</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𝒕</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ea typeface="Cambria Math" panose="02040503050406030204" pitchFamily="18" charset="0"/>
                                </a:rPr>
                                <m:t>𝒃</m:t>
                              </m:r>
                              <m:r>
                                <a:rPr lang="en-US" b="1" i="1" smtClean="0">
                                  <a:latin typeface="Cambria Math" panose="02040503050406030204" pitchFamily="18" charset="0"/>
                                  <a:ea typeface="Cambria Math" panose="02040503050406030204" pitchFamily="18" charset="0"/>
                                </a:rPr>
                                <m:t>𝟎</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𝒕</m:t>
                              </m:r>
                            </m:sub>
                          </m:sSub>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𝟏𝟎𝟎</m:t>
                      </m:r>
                    </m:oMath>
                  </m:oMathPara>
                </a14:m>
                <a:endParaRPr lang="en-US" b="1" dirty="0"/>
              </a:p>
            </p:txBody>
          </p:sp>
        </mc:Choice>
        <mc:Fallback>
          <p:sp>
            <p:nvSpPr>
              <p:cNvPr id="4" name="TextBox 3">
                <a:extLst>
                  <a:ext uri="{FF2B5EF4-FFF2-40B4-BE49-F238E27FC236}">
                    <a16:creationId xmlns:a16="http://schemas.microsoft.com/office/drawing/2014/main" id="{02EF7933-E666-4E59-A102-836F29718E5E}"/>
                  </a:ext>
                </a:extLst>
              </p:cNvPr>
              <p:cNvSpPr txBox="1">
                <a:spLocks noRot="1" noChangeAspect="1" noMove="1" noResize="1" noEditPoints="1" noAdjustHandles="1" noChangeArrowheads="1" noChangeShapeType="1" noTextEdit="1"/>
              </p:cNvSpPr>
              <p:nvPr/>
            </p:nvSpPr>
            <p:spPr>
              <a:xfrm>
                <a:off x="6778487" y="3512416"/>
                <a:ext cx="1684244" cy="408382"/>
              </a:xfrm>
              <a:prstGeom prst="rect">
                <a:avLst/>
              </a:prstGeom>
              <a:blipFill>
                <a:blip r:embed="rId2"/>
                <a:stretch>
                  <a:fillRect l="-1812" r="-1449" b="-14925"/>
                </a:stretch>
              </a:blipFill>
            </p:spPr>
            <p:txBody>
              <a:bodyPr/>
              <a:lstStyle/>
              <a:p>
                <a:r>
                  <a:rPr lang="en-US">
                    <a:noFill/>
                  </a:rPr>
                  <a:t> </a:t>
                </a:r>
              </a:p>
            </p:txBody>
          </p:sp>
        </mc:Fallback>
      </mc:AlternateContent>
    </p:spTree>
    <p:extLst>
      <p:ext uri="{BB962C8B-B14F-4D97-AF65-F5344CB8AC3E}">
        <p14:creationId xmlns:p14="http://schemas.microsoft.com/office/powerpoint/2010/main" val="277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39A8C46B-E551-4755-A9D7-645398AD660E}"/>
                  </a:ext>
                </a:extLst>
              </p:cNvPr>
              <p:cNvSpPr>
                <a:spLocks noGrp="1"/>
              </p:cNvSpPr>
              <p:nvPr>
                <p:ph type="body" idx="1"/>
              </p:nvPr>
            </p:nvSpPr>
            <p:spPr>
              <a:xfrm>
                <a:off x="511104" y="2139017"/>
                <a:ext cx="4275828" cy="2922942"/>
              </a:xfrm>
            </p:spPr>
            <p:txBody>
              <a:bodyPr/>
              <a:lstStyle/>
              <a:p>
                <a:pPr marL="127000" indent="0">
                  <a:buNone/>
                </a:pPr>
                <a:r>
                  <a:rPr lang="en-US" sz="1400" dirty="0">
                    <a:solidFill>
                      <a:srgbClr val="2C4946"/>
                    </a:solidFill>
                    <a:latin typeface="+mj-lt"/>
                  </a:rPr>
                  <a:t>The Carr Index and the Hausner Ratio are both meant as being indicators of the flowability of bulk solids.</a:t>
                </a:r>
              </a:p>
              <a:p>
                <a:pPr marL="127000" indent="0">
                  <a:buNone/>
                </a:pPr>
                <a:endParaRPr lang="en-US" sz="1400" dirty="0">
                  <a:solidFill>
                    <a:srgbClr val="2C4946"/>
                  </a:solidFill>
                  <a:latin typeface="+mj-lt"/>
                </a:endParaRPr>
              </a:p>
              <a:p>
                <a:pPr marL="127000" indent="0">
                  <a:buNone/>
                </a:pPr>
                <a:r>
                  <a:rPr lang="en-US" sz="1400" dirty="0">
                    <a:solidFill>
                      <a:srgbClr val="2C4946"/>
                    </a:solidFill>
                    <a:latin typeface="+mj-lt"/>
                  </a:rPr>
                  <a:t>The lower is the value of the Hausner/Carr Index the more flowable is the material.</a:t>
                </a:r>
              </a:p>
              <a:p>
                <a:pPr marL="127000" indent="0">
                  <a:buNone/>
                </a:pPr>
                <a:endParaRPr lang="en-US" sz="1400" dirty="0">
                  <a:solidFill>
                    <a:srgbClr val="2C4946"/>
                  </a:solidFill>
                  <a:latin typeface="+mj-lt"/>
                </a:endParaRPr>
              </a:p>
              <a:p>
                <a:pPr marL="127000" indent="0">
                  <a:buNone/>
                </a:pPr>
                <a:r>
                  <a:rPr lang="en-US" sz="1400" dirty="0">
                    <a:solidFill>
                      <a:srgbClr val="2C4946"/>
                    </a:solidFill>
                    <a:latin typeface="+mj-lt"/>
                  </a:rPr>
                  <a:t>The </a:t>
                </a:r>
                <a:r>
                  <a:rPr lang="en-US" sz="1400" dirty="0" err="1">
                    <a:solidFill>
                      <a:srgbClr val="2C4946"/>
                    </a:solidFill>
                    <a:latin typeface="+mj-lt"/>
                  </a:rPr>
                  <a:t>Hausner</a:t>
                </a:r>
                <a:r>
                  <a:rPr lang="en-US" sz="1400" dirty="0">
                    <a:solidFill>
                      <a:srgbClr val="2C4946"/>
                    </a:solidFill>
                    <a:latin typeface="+mj-lt"/>
                  </a:rPr>
                  <a:t> Ratio of a material is calculated with the following formula :</a:t>
                </a:r>
                <a:endParaRPr lang="en-US" sz="2000" dirty="0"/>
              </a:p>
              <a:p>
                <a:pPr marL="127000" indent="0">
                  <a:buNone/>
                </a:pPr>
                <a:endParaRPr lang="en-US" sz="1400" dirty="0">
                  <a:solidFill>
                    <a:srgbClr val="2C4946"/>
                  </a:solidFill>
                  <a:latin typeface="+mj-lt"/>
                </a:endParaRPr>
              </a:p>
              <a:p>
                <a:pPr marL="127000" indent="0">
                  <a:buNone/>
                </a:pPr>
                <a14:m>
                  <m:oMathPara xmlns:m="http://schemas.openxmlformats.org/officeDocument/2006/math">
                    <m:oMathParaPr>
                      <m:jc m:val="centerGroup"/>
                    </m:oMathParaPr>
                    <m:oMath xmlns:m="http://schemas.openxmlformats.org/officeDocument/2006/math">
                      <m:r>
                        <a:rPr lang="en-US" sz="1400" b="1" i="1" dirty="0" smtClean="0">
                          <a:solidFill>
                            <a:srgbClr val="2C4946"/>
                          </a:solidFill>
                          <a:latin typeface="Cambria Math" panose="02040503050406030204" pitchFamily="18" charset="0"/>
                        </a:rPr>
                        <m:t>𝑯</m:t>
                      </m:r>
                      <m:r>
                        <a:rPr lang="en-US" sz="1400" b="1" i="1" dirty="0" smtClean="0">
                          <a:solidFill>
                            <a:srgbClr val="2C4946"/>
                          </a:solidFill>
                          <a:latin typeface="Cambria Math" panose="02040503050406030204" pitchFamily="18" charset="0"/>
                        </a:rPr>
                        <m:t> = </m:t>
                      </m:r>
                      <m:f>
                        <m:fPr>
                          <m:ctrlPr>
                            <a:rPr lang="en-US" sz="1400" b="1" i="1" dirty="0" smtClean="0">
                              <a:solidFill>
                                <a:srgbClr val="2C4946"/>
                              </a:solidFill>
                              <a:latin typeface="Cambria Math" panose="02040503050406030204" pitchFamily="18" charset="0"/>
                            </a:rPr>
                          </m:ctrlPr>
                        </m:fPr>
                        <m:num>
                          <m:r>
                            <a:rPr lang="en-US" sz="1400" b="1" i="1" dirty="0">
                              <a:solidFill>
                                <a:srgbClr val="2C4946"/>
                              </a:solidFill>
                              <a:latin typeface="Cambria Math" panose="02040503050406030204" pitchFamily="18" charset="0"/>
                            </a:rPr>
                            <m:t>𝝆</m:t>
                          </m:r>
                          <m:r>
                            <a:rPr lang="en-US" sz="1400" b="1" i="1" baseline="-25000" dirty="0" err="1">
                              <a:solidFill>
                                <a:srgbClr val="2C4946"/>
                              </a:solidFill>
                              <a:latin typeface="Cambria Math" panose="02040503050406030204" pitchFamily="18" charset="0"/>
                            </a:rPr>
                            <m:t>𝒕</m:t>
                          </m:r>
                        </m:num>
                        <m:den>
                          <m:r>
                            <a:rPr lang="en-US" sz="1400" b="1" i="1" dirty="0">
                              <a:solidFill>
                                <a:srgbClr val="2C4946"/>
                              </a:solidFill>
                              <a:latin typeface="Cambria Math" panose="02040503050406030204" pitchFamily="18" charset="0"/>
                            </a:rPr>
                            <m:t>𝝆</m:t>
                          </m:r>
                          <m:r>
                            <a:rPr lang="en-US" sz="1400" b="1" i="1" baseline="-25000" dirty="0">
                              <a:solidFill>
                                <a:srgbClr val="2C4946"/>
                              </a:solidFill>
                              <a:latin typeface="Cambria Math" panose="02040503050406030204" pitchFamily="18" charset="0"/>
                            </a:rPr>
                            <m:t>𝒃</m:t>
                          </m:r>
                          <m:r>
                            <a:rPr lang="en-US" sz="1400" b="1" i="1" baseline="-25000" dirty="0">
                              <a:solidFill>
                                <a:srgbClr val="2C4946"/>
                              </a:solidFill>
                              <a:latin typeface="Cambria Math" panose="02040503050406030204" pitchFamily="18" charset="0"/>
                            </a:rPr>
                            <m:t>𝟎</m:t>
                          </m:r>
                        </m:den>
                      </m:f>
                    </m:oMath>
                  </m:oMathPara>
                </a14:m>
                <a:endParaRPr lang="en-US" sz="1400" b="1" baseline="-25000" dirty="0">
                  <a:solidFill>
                    <a:srgbClr val="2C4946"/>
                  </a:solidFill>
                  <a:latin typeface="+mj-lt"/>
                </a:endParaRPr>
              </a:p>
              <a:p>
                <a:pPr marL="127000" indent="0">
                  <a:buNone/>
                </a:pPr>
                <a:endParaRPr lang="en-US" sz="1400" dirty="0">
                  <a:solidFill>
                    <a:srgbClr val="2C4946"/>
                  </a:solidFill>
                  <a:latin typeface="+mj-lt"/>
                </a:endParaRPr>
              </a:p>
              <a:p>
                <a:pPr marL="127000" indent="0">
                  <a:buNone/>
                </a:pPr>
                <a:r>
                  <a:rPr lang="en-US" sz="1400" dirty="0">
                    <a:solidFill>
                      <a:srgbClr val="2C4946"/>
                    </a:solidFill>
                    <a:latin typeface="+mj-lt"/>
                  </a:rPr>
                  <a:t>With</a:t>
                </a:r>
              </a:p>
              <a:p>
                <a:pPr marL="127000" indent="0">
                  <a:buNone/>
                </a:pPr>
                <a:r>
                  <a:rPr lang="en-US" sz="1400" dirty="0">
                    <a:solidFill>
                      <a:srgbClr val="2C4946"/>
                    </a:solidFill>
                    <a:latin typeface="+mj-lt"/>
                  </a:rPr>
                  <a:t>H : Hausner Ratio</a:t>
                </a:r>
                <a:br>
                  <a:rPr lang="en-US" sz="1400" dirty="0">
                    <a:solidFill>
                      <a:srgbClr val="2C4946"/>
                    </a:solidFill>
                    <a:latin typeface="+mj-lt"/>
                  </a:rPr>
                </a:br>
                <a:r>
                  <a:rPr lang="en-US" sz="1400" dirty="0">
                    <a:solidFill>
                      <a:srgbClr val="2C4946"/>
                    </a:solidFill>
                    <a:latin typeface="+mj-lt"/>
                  </a:rPr>
                  <a:t>ρ</a:t>
                </a:r>
                <a:r>
                  <a:rPr lang="en-US" sz="1400" baseline="-25000" dirty="0">
                    <a:solidFill>
                      <a:srgbClr val="2C4946"/>
                    </a:solidFill>
                    <a:latin typeface="+mj-lt"/>
                  </a:rPr>
                  <a:t>t</a:t>
                </a:r>
                <a:r>
                  <a:rPr lang="en-US" sz="1400" dirty="0">
                    <a:solidFill>
                      <a:srgbClr val="2C4946"/>
                    </a:solidFill>
                    <a:latin typeface="+mj-lt"/>
                  </a:rPr>
                  <a:t> : the tapped bulk density of the material (kg/m3)</a:t>
                </a:r>
                <a:br>
                  <a:rPr lang="en-US" sz="1400" dirty="0">
                    <a:solidFill>
                      <a:srgbClr val="2C4946"/>
                    </a:solidFill>
                    <a:latin typeface="+mj-lt"/>
                  </a:rPr>
                </a:br>
                <a:r>
                  <a:rPr lang="en-US" sz="1400" dirty="0">
                    <a:solidFill>
                      <a:srgbClr val="2C4946"/>
                    </a:solidFill>
                    <a:latin typeface="+mj-lt"/>
                  </a:rPr>
                  <a:t>ρ</a:t>
                </a:r>
                <a:r>
                  <a:rPr lang="en-US" sz="1400" baseline="-25000" dirty="0">
                    <a:solidFill>
                      <a:srgbClr val="2C4946"/>
                    </a:solidFill>
                    <a:latin typeface="+mj-lt"/>
                  </a:rPr>
                  <a:t>b0</a:t>
                </a:r>
                <a:r>
                  <a:rPr lang="en-US" sz="1400" dirty="0">
                    <a:solidFill>
                      <a:srgbClr val="2C4946"/>
                    </a:solidFill>
                    <a:latin typeface="+mj-lt"/>
                  </a:rPr>
                  <a:t> : the loose bulk density of the material (kg/m3)</a:t>
                </a:r>
              </a:p>
            </p:txBody>
          </p:sp>
        </mc:Choice>
        <mc:Fallback>
          <p:sp>
            <p:nvSpPr>
              <p:cNvPr id="2" name="Text Placeholder 1">
                <a:extLst>
                  <a:ext uri="{FF2B5EF4-FFF2-40B4-BE49-F238E27FC236}">
                    <a16:creationId xmlns:a16="http://schemas.microsoft.com/office/drawing/2014/main" id="{39A8C46B-E551-4755-A9D7-645398AD660E}"/>
                  </a:ext>
                </a:extLst>
              </p:cNvPr>
              <p:cNvSpPr>
                <a:spLocks noGrp="1" noRot="1" noChangeAspect="1" noMove="1" noResize="1" noEditPoints="1" noAdjustHandles="1" noChangeArrowheads="1" noChangeShapeType="1" noTextEdit="1"/>
              </p:cNvSpPr>
              <p:nvPr>
                <p:ph type="body" idx="1"/>
              </p:nvPr>
            </p:nvSpPr>
            <p:spPr>
              <a:xfrm>
                <a:off x="511104" y="2139017"/>
                <a:ext cx="4275828" cy="2922942"/>
              </a:xfrm>
              <a:blipFill>
                <a:blip r:embed="rId2"/>
                <a:stretch>
                  <a:fillRect t="-28392" r="-143" b="-83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E9F13E7-C00C-4BCF-8BCC-035FAC6A3D22}"/>
              </a:ext>
            </a:extLst>
          </p:cNvPr>
          <p:cNvSpPr>
            <a:spLocks noGrp="1"/>
          </p:cNvSpPr>
          <p:nvPr>
            <p:ph type="title"/>
          </p:nvPr>
        </p:nvSpPr>
        <p:spPr/>
        <p:txBody>
          <a:bodyPr/>
          <a:lstStyle/>
          <a:p>
            <a:r>
              <a:rPr lang="en-US" u="sng" dirty="0">
                <a:latin typeface="Agency FB" panose="020B0503020202020204" pitchFamily="34" charset="0"/>
              </a:rPr>
              <a:t>HAUSNER RATIO </a:t>
            </a:r>
          </a:p>
        </p:txBody>
      </p:sp>
      <p:sp>
        <p:nvSpPr>
          <p:cNvPr id="4" name="Arrow: Right 3">
            <a:extLst>
              <a:ext uri="{FF2B5EF4-FFF2-40B4-BE49-F238E27FC236}">
                <a16:creationId xmlns:a16="http://schemas.microsoft.com/office/drawing/2014/main" id="{86373BB3-43F4-4C69-A910-A32CC35969A1}"/>
              </a:ext>
            </a:extLst>
          </p:cNvPr>
          <p:cNvSpPr/>
          <p:nvPr/>
        </p:nvSpPr>
        <p:spPr>
          <a:xfrm rot="7633165">
            <a:off x="6174062" y="653370"/>
            <a:ext cx="4061945" cy="1031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BFFD39-7BA8-4FC9-AD5F-3282EBD2C1B5}"/>
              </a:ext>
            </a:extLst>
          </p:cNvPr>
          <p:cNvSpPr txBox="1"/>
          <p:nvPr/>
        </p:nvSpPr>
        <p:spPr>
          <a:xfrm rot="18446830">
            <a:off x="6587828" y="1094754"/>
            <a:ext cx="3174902" cy="461665"/>
          </a:xfrm>
          <a:prstGeom prst="rect">
            <a:avLst/>
          </a:prstGeom>
          <a:noFill/>
        </p:spPr>
        <p:txBody>
          <a:bodyPr wrap="square" rtlCol="0">
            <a:spAutoFit/>
          </a:bodyPr>
          <a:lstStyle/>
          <a:p>
            <a:r>
              <a:rPr lang="en-US" sz="800" dirty="0">
                <a:solidFill>
                  <a:schemeClr val="bg1"/>
                </a:solidFill>
              </a:rPr>
              <a:t>It is possible to relate the Carr Index and the Hausner ratio with the following formula :</a:t>
            </a:r>
          </a:p>
          <a:p>
            <a:endParaRPr lang="en-US" sz="800" dirty="0">
              <a:solidFill>
                <a:schemeClr val="bg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7CDA875-6FF7-4A8D-AFA1-DE4E581FF270}"/>
                  </a:ext>
                </a:extLst>
              </p:cNvPr>
              <p:cNvSpPr txBox="1"/>
              <p:nvPr/>
            </p:nvSpPr>
            <p:spPr>
              <a:xfrm>
                <a:off x="5306340" y="3233801"/>
                <a:ext cx="2898694" cy="873509"/>
              </a:xfrm>
              <a:prstGeom prst="rect">
                <a:avLst/>
              </a:prstGeom>
              <a:noFill/>
            </p:spPr>
            <p:txBody>
              <a:bodyPr wrap="square" lIns="91440" tIns="45720" rIns="91440" bIns="45720" rtlCol="0" anchor="t">
                <a:spAutoFit/>
              </a:bodyPr>
              <a:lstStyle/>
              <a:p>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𝑯</m:t>
                      </m:r>
                      <m:r>
                        <a:rPr lang="en-US" sz="1800" b="1" i="1" dirty="0" smtClean="0">
                          <a:latin typeface="Cambria Math" panose="02040503050406030204" pitchFamily="18" charset="0"/>
                        </a:rPr>
                        <m:t> = </m:t>
                      </m:r>
                      <m:f>
                        <m:fPr>
                          <m:ctrlPr>
                            <a:rPr lang="en-US" sz="1800" b="1" i="1" dirty="0" smtClean="0">
                              <a:latin typeface="Cambria Math" panose="02040503050406030204" pitchFamily="18" charset="0"/>
                            </a:rPr>
                          </m:ctrlPr>
                        </m:fPr>
                        <m:num>
                          <m:r>
                            <a:rPr lang="en-US" sz="1800" b="1" i="1" dirty="0" smtClean="0">
                              <a:latin typeface="Cambria Math" panose="02040503050406030204" pitchFamily="18" charset="0"/>
                            </a:rPr>
                            <m:t>𝟏𝟎𝟎</m:t>
                          </m:r>
                        </m:num>
                        <m:den>
                          <m:r>
                            <a:rPr lang="en-US" sz="1800" b="1" i="1" dirty="0">
                              <a:latin typeface="Cambria Math" panose="02040503050406030204" pitchFamily="18" charset="0"/>
                            </a:rPr>
                            <m:t>𝟏𝟎𝟎</m:t>
                          </m:r>
                          <m:r>
                            <a:rPr lang="en-US" sz="1800" b="1" i="1" dirty="0">
                              <a:latin typeface="Cambria Math" panose="02040503050406030204" pitchFamily="18" charset="0"/>
                            </a:rPr>
                            <m:t>−</m:t>
                          </m:r>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𝑲</m:t>
                              </m:r>
                            </m:e>
                            <m:sub>
                              <m:r>
                                <a:rPr lang="en-US" sz="1800" b="1" i="1" dirty="0" smtClean="0">
                                  <a:latin typeface="Cambria Math" panose="02040503050406030204" pitchFamily="18" charset="0"/>
                                </a:rPr>
                                <m:t>𝑰</m:t>
                              </m:r>
                            </m:sub>
                          </m:sSub>
                        </m:den>
                      </m:f>
                    </m:oMath>
                  </m:oMathPara>
                </a14:m>
                <a:endParaRPr lang="en-US" sz="1800" b="1" dirty="0"/>
              </a:p>
              <a:p>
                <a:endParaRPr lang="en-US" dirty="0"/>
              </a:p>
            </p:txBody>
          </p:sp>
        </mc:Choice>
        <mc:Fallback>
          <p:sp>
            <p:nvSpPr>
              <p:cNvPr id="6" name="TextBox 5">
                <a:extLst>
                  <a:ext uri="{FF2B5EF4-FFF2-40B4-BE49-F238E27FC236}">
                    <a16:creationId xmlns:a16="http://schemas.microsoft.com/office/drawing/2014/main" id="{57CDA875-6FF7-4A8D-AFA1-DE4E581FF270}"/>
                  </a:ext>
                </a:extLst>
              </p:cNvPr>
              <p:cNvSpPr txBox="1">
                <a:spLocks noRot="1" noChangeAspect="1" noMove="1" noResize="1" noEditPoints="1" noAdjustHandles="1" noChangeArrowheads="1" noChangeShapeType="1" noTextEdit="1"/>
              </p:cNvSpPr>
              <p:nvPr/>
            </p:nvSpPr>
            <p:spPr>
              <a:xfrm>
                <a:off x="5306340" y="3233801"/>
                <a:ext cx="2898694" cy="87350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5370098"/>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